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_rels/presentation.xml.rels" ContentType="application/vnd.openxmlformats-package.relationships+xml"/>
  <Override PartName="/ppt/media/image17.png" ContentType="image/png"/>
  <Override PartName="/ppt/media/image15.png" ContentType="image/png"/>
  <Override PartName="/ppt/media/image14.png" ContentType="image/png"/>
  <Override PartName="/ppt/media/image13.png" ContentType="image/png"/>
  <Override PartName="/ppt/media/image12.png" ContentType="image/png"/>
  <Override PartName="/ppt/media/image10.png" ContentType="image/png"/>
  <Override PartName="/ppt/media/image9.png" ContentType="image/png"/>
  <Override PartName="/ppt/media/image8.png" ContentType="image/png"/>
  <Override PartName="/ppt/media/image7.png" ContentType="image/png"/>
  <Override PartName="/ppt/media/image6.png" ContentType="image/png"/>
  <Override PartName="/ppt/media/image4.jpeg" ContentType="image/jpeg"/>
  <Override PartName="/ppt/media/image3.jpeg" ContentType="image/jpeg"/>
  <Override PartName="/ppt/media/image16.jpeg" ContentType="image/jpeg"/>
  <Override PartName="/ppt/media/image5.png" ContentType="image/png"/>
  <Override PartName="/ppt/media/image2.jpeg" ContentType="image/jpeg"/>
  <Override PartName="/ppt/media/image11.png" ContentType="image/png"/>
  <Override PartName="/ppt/media/image1.jpeg" ContentType="image/jpeg"/>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51435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27"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28"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30"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3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32"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33"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35"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36"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37"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38"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39"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40"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47"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49"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51"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5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05200"/>
            <a:ext cx="8229240" cy="39812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5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5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58"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6"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60"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6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6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64"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6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66"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68"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71"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7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73"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74"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76"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77"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78"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79"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80"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81"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87" name="PlaceHolder 2"/>
          <p:cNvSpPr>
            <a:spLocks noGrp="1"/>
          </p:cNvSpPr>
          <p:nvPr>
            <p:ph type="subTitle"/>
          </p:nvPr>
        </p:nvSpPr>
        <p:spPr>
          <a:xfrm>
            <a:off x="457200" y="1203480"/>
            <a:ext cx="8229240" cy="298296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89"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91"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9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8"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05200"/>
            <a:ext cx="8229240" cy="39812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9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9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98"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00"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10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10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04"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10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106"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08"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109"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11"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11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113"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114"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16"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117"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118"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119"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120"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121"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0"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11"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5200"/>
            <a:ext cx="8229240" cy="3981240"/>
          </a:xfrm>
          <a:prstGeom prst="rect">
            <a:avLst/>
          </a:prstGeom>
        </p:spPr>
        <p:txBody>
          <a:bodyPr lIns="0" rIns="0" tIns="0" bIns="0" anchor="ctr">
            <a:sp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5"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16"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17"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19"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20"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21"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rIns="0" tIns="0" bIns="0" anchor="ctr">
            <a:spAutoFit/>
          </a:bodyPr>
          <a:p>
            <a:pPr algn="ctr"/>
            <a:endParaRPr b="0" lang="en-GB" sz="4400" spc="-1" strike="noStrike">
              <a:latin typeface="Arial"/>
            </a:endParaRPr>
          </a:p>
        </p:txBody>
      </p:sp>
      <p:sp>
        <p:nvSpPr>
          <p:cNvPr id="23"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2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25"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6524"/>
        </a:solidFill>
      </p:bgPr>
    </p:bg>
    <p:spTree>
      <p:nvGrpSpPr>
        <p:cNvPr id="1" name=""/>
        <p:cNvGrpSpPr/>
        <p:nvPr/>
      </p:nvGrpSpPr>
      <p:grpSpPr>
        <a:xfrm>
          <a:off x="0" y="0"/>
          <a:ext cx="0" cy="0"/>
          <a:chOff x="0" y="0"/>
          <a:chExt cx="0" cy="0"/>
        </a:xfrm>
      </p:grpSpPr>
      <p:sp>
        <p:nvSpPr>
          <p:cNvPr id="0" name="CustomShape 1"/>
          <p:cNvSpPr/>
          <p:nvPr/>
        </p:nvSpPr>
        <p:spPr>
          <a:xfrm>
            <a:off x="2477880" y="415800"/>
            <a:ext cx="6243480" cy="360"/>
          </a:xfrm>
          <a:custGeom>
            <a:avLst/>
            <a:gdLst/>
            <a:ahLst/>
            <a:rect l="l" t="t" r="r" b="b"/>
            <a:pathLst>
              <a:path w="21600" h="21600">
                <a:moveTo>
                  <a:pt x="0" y="0"/>
                </a:moveTo>
                <a:lnTo>
                  <a:pt x="21600" y="21600"/>
                </a:lnTo>
              </a:path>
            </a:pathLst>
          </a:custGeom>
          <a:noFill/>
          <a:ln w="38160">
            <a:solidFill>
              <a:schemeClr val="lt1"/>
            </a:solidFill>
            <a:round/>
          </a:ln>
        </p:spPr>
        <p:style>
          <a:lnRef idx="0"/>
          <a:fillRef idx="0"/>
          <a:effectRef idx="0"/>
          <a:fontRef idx="minor"/>
        </p:style>
      </p:sp>
      <p:sp>
        <p:nvSpPr>
          <p:cNvPr id="1" name="CustomShape 2"/>
          <p:cNvSpPr/>
          <p:nvPr/>
        </p:nvSpPr>
        <p:spPr>
          <a:xfrm>
            <a:off x="2477880" y="4740120"/>
            <a:ext cx="624348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2" name="CustomShape 3"/>
          <p:cNvSpPr/>
          <p:nvPr/>
        </p:nvSpPr>
        <p:spPr>
          <a:xfrm>
            <a:off x="425160" y="415800"/>
            <a:ext cx="18252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3" name="PlaceHolder 4"/>
          <p:cNvSpPr>
            <a:spLocks noGrp="1"/>
          </p:cNvSpPr>
          <p:nvPr>
            <p:ph type="title"/>
          </p:nvPr>
        </p:nvSpPr>
        <p:spPr>
          <a:xfrm>
            <a:off x="406440" y="2147760"/>
            <a:ext cx="8296200" cy="858960"/>
          </a:xfrm>
          <a:prstGeom prst="rect">
            <a:avLst/>
          </a:prstGeom>
        </p:spPr>
        <p:txBody>
          <a:bodyPr lIns="0" rIns="0" tIns="0" bIns="0" anchor="ctr">
            <a:spAutoFit/>
          </a:bodyPr>
          <a:p>
            <a:r>
              <a:rPr b="0" lang="en-GB" sz="1800" spc="-1" strike="noStrike">
                <a:latin typeface="Arial"/>
              </a:rPr>
              <a:t>Click to edit the title text format</a:t>
            </a:r>
            <a:endParaRPr b="0" lang="en-GB" sz="1800" spc="-1" strike="noStrike">
              <a:latin typeface="Arial"/>
            </a:endParaRPr>
          </a:p>
        </p:txBody>
      </p:sp>
      <p:sp>
        <p:nvSpPr>
          <p:cNvPr id="4"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CustomShape 1"/>
          <p:cNvSpPr/>
          <p:nvPr/>
        </p:nvSpPr>
        <p:spPr>
          <a:xfrm>
            <a:off x="2477880" y="415800"/>
            <a:ext cx="6243480" cy="360"/>
          </a:xfrm>
          <a:custGeom>
            <a:avLst/>
            <a:gdLst/>
            <a:ahLst/>
            <a:rect l="l" t="t" r="r" b="b"/>
            <a:pathLst>
              <a:path w="21600" h="21600">
                <a:moveTo>
                  <a:pt x="0" y="0"/>
                </a:moveTo>
                <a:lnTo>
                  <a:pt x="21600" y="21600"/>
                </a:lnTo>
              </a:path>
            </a:pathLst>
          </a:custGeom>
          <a:noFill/>
          <a:ln w="38160">
            <a:solidFill>
              <a:schemeClr val="dk2"/>
            </a:solidFill>
            <a:round/>
          </a:ln>
        </p:spPr>
        <p:style>
          <a:lnRef idx="0"/>
          <a:fillRef idx="0"/>
          <a:effectRef idx="0"/>
          <a:fontRef idx="minor"/>
        </p:style>
      </p:sp>
      <p:sp>
        <p:nvSpPr>
          <p:cNvPr id="42" name="CustomShape 2"/>
          <p:cNvSpPr/>
          <p:nvPr/>
        </p:nvSpPr>
        <p:spPr>
          <a:xfrm>
            <a:off x="2477880" y="4740120"/>
            <a:ext cx="624348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3" name="CustomShape 3"/>
          <p:cNvSpPr/>
          <p:nvPr/>
        </p:nvSpPr>
        <p:spPr>
          <a:xfrm>
            <a:off x="425160" y="415800"/>
            <a:ext cx="18252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4" name="PlaceHolder 4"/>
          <p:cNvSpPr>
            <a:spLocks noGrp="1"/>
          </p:cNvSpPr>
          <p:nvPr>
            <p:ph type="title"/>
          </p:nvPr>
        </p:nvSpPr>
        <p:spPr>
          <a:xfrm>
            <a:off x="406440" y="2147760"/>
            <a:ext cx="8296200" cy="858960"/>
          </a:xfrm>
          <a:prstGeom prst="rect">
            <a:avLst/>
          </a:prstGeom>
        </p:spPr>
        <p:txBody>
          <a:bodyPr lIns="0" rIns="0" tIns="0" bIns="0" anchor="ctr">
            <a:spAutoFit/>
          </a:bodyPr>
          <a:p>
            <a:r>
              <a:rPr b="0" lang="en-GB" sz="1800" spc="-1" strike="noStrike">
                <a:latin typeface="Arial"/>
              </a:rPr>
              <a:t>Click to edit the title text format</a:t>
            </a:r>
            <a:endParaRPr b="0" lang="en-GB" sz="1800" spc="-1" strike="noStrike">
              <a:latin typeface="Arial"/>
            </a:endParaRPr>
          </a:p>
        </p:txBody>
      </p:sp>
      <p:sp>
        <p:nvSpPr>
          <p:cNvPr id="45" name="PlaceHolder 5"/>
          <p:cNvSpPr>
            <a:spLocks noGrp="1"/>
          </p:cNvSpPr>
          <p:nvPr>
            <p:ph type="body"/>
          </p:nvPr>
        </p:nvSpPr>
        <p:spPr>
          <a:xfrm>
            <a:off x="457200" y="1203480"/>
            <a:ext cx="8228880" cy="29826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6524"/>
        </a:solidFill>
      </p:bgPr>
    </p:bg>
    <p:spTree>
      <p:nvGrpSpPr>
        <p:cNvPr id="1" name=""/>
        <p:cNvGrpSpPr/>
        <p:nvPr/>
      </p:nvGrpSpPr>
      <p:grpSpPr>
        <a:xfrm>
          <a:off x="0" y="0"/>
          <a:ext cx="0" cy="0"/>
          <a:chOff x="0" y="0"/>
          <a:chExt cx="0" cy="0"/>
        </a:xfrm>
      </p:grpSpPr>
      <p:sp>
        <p:nvSpPr>
          <p:cNvPr id="82" name="CustomShape 1"/>
          <p:cNvSpPr/>
          <p:nvPr/>
        </p:nvSpPr>
        <p:spPr>
          <a:xfrm>
            <a:off x="425160" y="415800"/>
            <a:ext cx="8296200" cy="360"/>
          </a:xfrm>
          <a:custGeom>
            <a:avLst/>
            <a:gdLst/>
            <a:ahLst/>
            <a:rect l="l" t="t" r="r" b="b"/>
            <a:pathLst>
              <a:path w="21600" h="21600">
                <a:moveTo>
                  <a:pt x="0" y="0"/>
                </a:moveTo>
                <a:lnTo>
                  <a:pt x="21600" y="21600"/>
                </a:lnTo>
              </a:path>
            </a:pathLst>
          </a:custGeom>
          <a:noFill/>
          <a:ln w="38160">
            <a:solidFill>
              <a:schemeClr val="lt1"/>
            </a:solidFill>
            <a:round/>
          </a:ln>
        </p:spPr>
        <p:style>
          <a:lnRef idx="0"/>
          <a:fillRef idx="0"/>
          <a:effectRef idx="0"/>
          <a:fontRef idx="minor"/>
        </p:style>
      </p:sp>
      <p:sp>
        <p:nvSpPr>
          <p:cNvPr id="83" name="CustomShape 2"/>
          <p:cNvSpPr/>
          <p:nvPr/>
        </p:nvSpPr>
        <p:spPr>
          <a:xfrm>
            <a:off x="425160" y="4740120"/>
            <a:ext cx="829620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84" name="PlaceHolder 3"/>
          <p:cNvSpPr>
            <a:spLocks noGrp="1"/>
          </p:cNvSpPr>
          <p:nvPr>
            <p:ph type="title"/>
          </p:nvPr>
        </p:nvSpPr>
        <p:spPr>
          <a:xfrm>
            <a:off x="457200" y="205200"/>
            <a:ext cx="8229240" cy="8586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85" name="PlaceHolder 4"/>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2236680" y="864000"/>
            <a:ext cx="6330960" cy="18954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4800" spc="-1" strike="noStrike">
                <a:solidFill>
                  <a:srgbClr val="ffffff"/>
                </a:solidFill>
                <a:latin typeface="Chelsea Market"/>
                <a:ea typeface="Raleway"/>
              </a:rPr>
              <a:t>Being a writer in Newham</a:t>
            </a:r>
            <a:endParaRPr b="0" lang="en-GB" sz="4800" spc="-1" strike="noStrike">
              <a:latin typeface="Arial"/>
            </a:endParaRPr>
          </a:p>
        </p:txBody>
      </p:sp>
      <p:sp>
        <p:nvSpPr>
          <p:cNvPr id="123" name="CustomShape 2"/>
          <p:cNvSpPr/>
          <p:nvPr/>
        </p:nvSpPr>
        <p:spPr>
          <a:xfrm>
            <a:off x="1818720" y="3767040"/>
            <a:ext cx="6956640" cy="516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400" spc="-1" strike="noStrike">
                <a:solidFill>
                  <a:srgbClr val="ffffff"/>
                </a:solidFill>
                <a:latin typeface="Raleway"/>
                <a:ea typeface="Arial"/>
              </a:rPr>
              <a:t>Resources made by Otherwise Education for On the Record.</a:t>
            </a:r>
            <a:endParaRPr b="0" lang="en-GB" sz="1400" spc="-1" strike="noStrike">
              <a:latin typeface="Arial"/>
            </a:endParaRPr>
          </a:p>
          <a:p>
            <a:pPr>
              <a:lnSpc>
                <a:spcPct val="100000"/>
              </a:lnSpc>
            </a:pPr>
            <a:r>
              <a:rPr b="0" lang="en-GB" sz="1400" spc="-1" strike="noStrike">
                <a:solidFill>
                  <a:srgbClr val="ffffff"/>
                </a:solidFill>
                <a:latin typeface="Raleway"/>
                <a:ea typeface="Arial"/>
              </a:rPr>
              <a:t>Portait photographs by Fatimah Zahmoul. Film by Patrice Etienne.  </a:t>
            </a:r>
            <a:endParaRPr b="0" lang="en-GB" sz="1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843120" y="57600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2</a:t>
            </a:r>
            <a:br/>
            <a:r>
              <a:rPr b="1" lang="en-GB" sz="3000" spc="-1" strike="noStrike">
                <a:solidFill>
                  <a:srgbClr val="000000"/>
                </a:solidFill>
                <a:latin typeface="Chelsea Market"/>
                <a:ea typeface="Chelsea Market"/>
              </a:rPr>
              <a:t>Be inspired by local people we know</a:t>
            </a:r>
            <a:endParaRPr b="0" lang="en-GB" sz="3000" spc="-1" strike="noStrike">
              <a:latin typeface="Arial"/>
            </a:endParaRPr>
          </a:p>
        </p:txBody>
      </p:sp>
      <p:sp>
        <p:nvSpPr>
          <p:cNvPr id="153" name="CustomShape 2"/>
          <p:cNvSpPr/>
          <p:nvPr/>
        </p:nvSpPr>
        <p:spPr>
          <a:xfrm>
            <a:off x="648000" y="2063520"/>
            <a:ext cx="6166800" cy="276012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My book is sort of a love story to my father. And …. my father had lots of pictures, and there was a lot of pictures in his house. And I just thought that my dad had a story to tell, and because he is no longer here, I had to tell it.</a:t>
            </a:r>
            <a:endParaRPr b="0" lang="en-GB" sz="1400" spc="-1" strike="noStrike">
              <a:latin typeface="Arial"/>
            </a:endParaRPr>
          </a:p>
          <a:p>
            <a:pPr>
              <a:lnSpc>
                <a:spcPct val="115000"/>
              </a:lnSpc>
              <a:spcBef>
                <a:spcPts val="1599"/>
              </a:spcBef>
            </a:pPr>
            <a:r>
              <a:rPr b="0" lang="en-GB" sz="1400" spc="-1" strike="noStrike">
                <a:solidFill>
                  <a:srgbClr val="000000"/>
                </a:solidFill>
                <a:latin typeface="Chelsea Market"/>
                <a:ea typeface="Chelsea Market"/>
              </a:rPr>
              <a:t>A lot of these stories stay in people’s houses and indoors. I wanted to make it public and sort of shout it from the rooftops.”</a:t>
            </a:r>
            <a:endParaRPr b="0" lang="en-GB" sz="1400" spc="-1" strike="noStrike">
              <a:latin typeface="Arial"/>
            </a:endParaRPr>
          </a:p>
          <a:p>
            <a:pPr>
              <a:lnSpc>
                <a:spcPct val="115000"/>
              </a:lnSpc>
              <a:spcBef>
                <a:spcPts val="1599"/>
              </a:spcBef>
            </a:pPr>
            <a:endParaRPr b="0" lang="en-GB" sz="1400" spc="-1" strike="noStrike">
              <a:latin typeface="Arial"/>
            </a:endParaRPr>
          </a:p>
          <a:p>
            <a:pPr>
              <a:lnSpc>
                <a:spcPct val="115000"/>
              </a:lnSpc>
              <a:spcBef>
                <a:spcPts val="1599"/>
              </a:spcBef>
              <a:spcAft>
                <a:spcPts val="1599"/>
              </a:spcAft>
            </a:pPr>
            <a:r>
              <a:rPr b="1" lang="en-GB" sz="1800" spc="-1" strike="noStrike">
                <a:solidFill>
                  <a:srgbClr val="000000"/>
                </a:solidFill>
                <a:latin typeface="Chelsea Market"/>
                <a:ea typeface="Chelsea Market"/>
              </a:rPr>
              <a:t>SURESH SINGH</a:t>
            </a:r>
            <a:endParaRPr b="0" lang="en-GB" sz="1800" spc="-1" strike="noStrike">
              <a:latin typeface="Arial"/>
            </a:endParaRPr>
          </a:p>
        </p:txBody>
      </p:sp>
      <p:pic>
        <p:nvPicPr>
          <p:cNvPr id="154" name="Google Shape;133;p22" descr=""/>
          <p:cNvPicPr/>
          <p:nvPr/>
        </p:nvPicPr>
        <p:blipFill>
          <a:blip r:embed="rId1"/>
          <a:stretch/>
        </p:blipFill>
        <p:spPr>
          <a:xfrm>
            <a:off x="6953760" y="1692360"/>
            <a:ext cx="1884600" cy="28274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843120" y="57600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2</a:t>
            </a:r>
            <a:br/>
            <a:r>
              <a:rPr b="1" lang="en-GB" sz="3000" spc="-1" strike="noStrike">
                <a:solidFill>
                  <a:srgbClr val="000000"/>
                </a:solidFill>
                <a:latin typeface="Chelsea Market"/>
                <a:ea typeface="Chelsea Market"/>
              </a:rPr>
              <a:t>Be inspired by local people we know</a:t>
            </a:r>
            <a:endParaRPr b="0" lang="en-GB" sz="3000" spc="-1" strike="noStrike">
              <a:latin typeface="Arial"/>
            </a:endParaRPr>
          </a:p>
        </p:txBody>
      </p:sp>
      <p:sp>
        <p:nvSpPr>
          <p:cNvPr id="156" name="CustomShape 2"/>
          <p:cNvSpPr/>
          <p:nvPr/>
        </p:nvSpPr>
        <p:spPr>
          <a:xfrm>
            <a:off x="648000" y="2026440"/>
            <a:ext cx="6062760" cy="276012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First I wanted to write something that was completely different from the environment I was in and that I knew. Later I tried to write some more contemporary stuff which was focused on growing up in an immigrant family in a place like Newham. And then I went back to the series that I currently write, the Baby Ganesh series, which is about India because I spent ten years living in India.”</a:t>
            </a:r>
            <a:endParaRPr b="0" lang="en-GB" sz="1400" spc="-1" strike="noStrike">
              <a:latin typeface="Arial"/>
            </a:endParaRPr>
          </a:p>
          <a:p>
            <a:pPr>
              <a:lnSpc>
                <a:spcPct val="115000"/>
              </a:lnSpc>
              <a:spcBef>
                <a:spcPts val="1599"/>
              </a:spcBef>
            </a:pPr>
            <a:endParaRPr b="0" lang="en-GB" sz="1400" spc="-1" strike="noStrike">
              <a:latin typeface="Arial"/>
            </a:endParaRPr>
          </a:p>
          <a:p>
            <a:pPr>
              <a:lnSpc>
                <a:spcPct val="115000"/>
              </a:lnSpc>
              <a:spcBef>
                <a:spcPts val="1599"/>
              </a:spcBef>
              <a:spcAft>
                <a:spcPts val="1599"/>
              </a:spcAft>
            </a:pPr>
            <a:r>
              <a:rPr b="1" lang="en-GB" sz="1800" spc="-1" strike="noStrike">
                <a:solidFill>
                  <a:srgbClr val="000000"/>
                </a:solidFill>
                <a:latin typeface="Chelsea Market"/>
                <a:ea typeface="Chelsea Market"/>
              </a:rPr>
              <a:t>VASEEM KHAN</a:t>
            </a:r>
            <a:endParaRPr b="0" lang="en-GB" sz="1800" spc="-1" strike="noStrike">
              <a:latin typeface="Arial"/>
            </a:endParaRPr>
          </a:p>
        </p:txBody>
      </p:sp>
      <p:pic>
        <p:nvPicPr>
          <p:cNvPr id="157" name="Google Shape;140;p23" descr=""/>
          <p:cNvPicPr/>
          <p:nvPr/>
        </p:nvPicPr>
        <p:blipFill>
          <a:blip r:embed="rId1"/>
          <a:stretch/>
        </p:blipFill>
        <p:spPr>
          <a:xfrm>
            <a:off x="7059600" y="1645200"/>
            <a:ext cx="1789560" cy="280548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406440" y="180684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4800" spc="-1" strike="noStrike">
                <a:solidFill>
                  <a:srgbClr val="ffffff"/>
                </a:solidFill>
                <a:latin typeface="Chelsea Market"/>
                <a:ea typeface="Raleway"/>
              </a:rPr>
              <a:t>Who could you include</a:t>
            </a:r>
            <a:br/>
            <a:r>
              <a:rPr b="1" lang="en-GB" sz="4800" spc="-1" strike="noStrike">
                <a:solidFill>
                  <a:srgbClr val="ffffff"/>
                </a:solidFill>
                <a:latin typeface="Chelsea Market"/>
                <a:ea typeface="Raleway"/>
              </a:rPr>
              <a:t>in your story?</a:t>
            </a:r>
            <a:br/>
            <a:r>
              <a:rPr b="1" lang="en-GB" sz="3000" spc="-1" strike="noStrike">
                <a:solidFill>
                  <a:srgbClr val="ffffff"/>
                </a:solidFill>
                <a:latin typeface="Chelsea Market"/>
                <a:ea typeface="Raleway"/>
              </a:rPr>
              <a:t> </a:t>
            </a:r>
            <a:br/>
            <a:r>
              <a:rPr b="1" lang="en-GB" sz="2800" spc="-1" strike="noStrike">
                <a:solidFill>
                  <a:srgbClr val="ffffff"/>
                </a:solidFill>
                <a:latin typeface="Chelsea Market"/>
                <a:ea typeface="Raleway"/>
              </a:rPr>
              <a:t>It might not mean that these people are ‘characters’ but you can write ‘parts’ of their personalities into your characters.</a:t>
            </a:r>
            <a:br/>
            <a:br/>
            <a:r>
              <a:rPr b="1" lang="en-GB" sz="2800" spc="-1" strike="noStrike">
                <a:solidFill>
                  <a:srgbClr val="ffffff"/>
                </a:solidFill>
                <a:latin typeface="Chelsea Market"/>
                <a:ea typeface="Raleway"/>
              </a:rPr>
              <a:t>LIST 5 PEOPLE YOU COULD INCLUDE</a:t>
            </a:r>
            <a:endParaRPr b="0" lang="en-GB" sz="2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CustomShape 1"/>
          <p:cNvSpPr/>
          <p:nvPr/>
        </p:nvSpPr>
        <p:spPr>
          <a:xfrm>
            <a:off x="834480" y="24732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3</a:t>
            </a:r>
            <a:br/>
            <a:r>
              <a:rPr b="1" lang="en-GB" sz="3000" spc="-1" strike="noStrike">
                <a:solidFill>
                  <a:srgbClr val="000000"/>
                </a:solidFill>
                <a:latin typeface="Chelsea Market"/>
                <a:ea typeface="Chelsea Market"/>
              </a:rPr>
              <a:t>Bring your own cultures and experiences to the page</a:t>
            </a:r>
            <a:endParaRPr b="0" lang="en-GB" sz="3000" spc="-1" strike="noStrike">
              <a:latin typeface="Arial"/>
            </a:endParaRPr>
          </a:p>
        </p:txBody>
      </p:sp>
      <p:sp>
        <p:nvSpPr>
          <p:cNvPr id="160" name="CustomShape 2"/>
          <p:cNvSpPr/>
          <p:nvPr/>
        </p:nvSpPr>
        <p:spPr>
          <a:xfrm>
            <a:off x="792000" y="1759680"/>
            <a:ext cx="6047640" cy="234396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Manor Park Library was quite a popular library for me at one stage. Forest Gate Library as well, I would often go there. And some of the salons as well… Because I would often take my younger brother to the salon, there was a barber’s within the salon. Black barber shops are absolutely amazing, and fascinating, and the conversations that happen there are hilarious, and all sorts of debates go on for hours. And so depicting some of that within the stories has been fun as well.”</a:t>
            </a:r>
            <a:endParaRPr b="0" lang="en-GB" sz="1400" spc="-1" strike="noStrike">
              <a:latin typeface="Arial"/>
            </a:endParaRPr>
          </a:p>
          <a:p>
            <a:pPr>
              <a:lnSpc>
                <a:spcPct val="115000"/>
              </a:lnSpc>
            </a:pPr>
            <a:endParaRPr b="0" lang="en-GB" sz="1400" spc="-1" strike="noStrike">
              <a:latin typeface="Arial"/>
            </a:endParaRPr>
          </a:p>
          <a:p>
            <a:pPr>
              <a:lnSpc>
                <a:spcPct val="115000"/>
              </a:lnSpc>
            </a:pPr>
            <a:endParaRPr b="0" lang="en-GB" sz="1400" spc="-1" strike="noStrike">
              <a:latin typeface="Arial"/>
            </a:endParaRPr>
          </a:p>
          <a:p>
            <a:pPr>
              <a:lnSpc>
                <a:spcPct val="115000"/>
              </a:lnSpc>
              <a:spcBef>
                <a:spcPts val="1599"/>
              </a:spcBef>
              <a:spcAft>
                <a:spcPts val="1599"/>
              </a:spcAft>
            </a:pPr>
            <a:endParaRPr b="0" lang="en-GB" sz="1400" spc="-1" strike="noStrike">
              <a:latin typeface="Arial"/>
            </a:endParaRPr>
          </a:p>
        </p:txBody>
      </p:sp>
      <p:pic>
        <p:nvPicPr>
          <p:cNvPr id="161" name="Google Shape;152;p25" descr=""/>
          <p:cNvPicPr/>
          <p:nvPr/>
        </p:nvPicPr>
        <p:blipFill>
          <a:blip r:embed="rId1"/>
          <a:stretch/>
        </p:blipFill>
        <p:spPr>
          <a:xfrm>
            <a:off x="7002360" y="1363680"/>
            <a:ext cx="1988280" cy="3200040"/>
          </a:xfrm>
          <a:prstGeom prst="rect">
            <a:avLst/>
          </a:prstGeom>
          <a:ln>
            <a:noFill/>
          </a:ln>
        </p:spPr>
      </p:pic>
      <p:sp>
        <p:nvSpPr>
          <p:cNvPr id="162" name="CustomShape 3"/>
          <p:cNvSpPr/>
          <p:nvPr/>
        </p:nvSpPr>
        <p:spPr>
          <a:xfrm>
            <a:off x="792000" y="4583160"/>
            <a:ext cx="2303640" cy="364680"/>
          </a:xfrm>
          <a:prstGeom prst="rect">
            <a:avLst/>
          </a:prstGeom>
          <a:solidFill>
            <a:srgbClr val="ffffff"/>
          </a:solid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000000"/>
                </a:solidFill>
                <a:latin typeface="Chelsea Market"/>
                <a:ea typeface="Chelsea Market"/>
              </a:rPr>
              <a:t>IRENOSEN OKOJIE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CustomShape 1"/>
          <p:cNvSpPr/>
          <p:nvPr/>
        </p:nvSpPr>
        <p:spPr>
          <a:xfrm>
            <a:off x="914400" y="247320"/>
            <a:ext cx="779796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3</a:t>
            </a:r>
            <a:br/>
            <a:r>
              <a:rPr b="1" lang="en-GB" sz="3000" spc="-1" strike="noStrike">
                <a:solidFill>
                  <a:srgbClr val="000000"/>
                </a:solidFill>
                <a:latin typeface="Chelsea Market"/>
                <a:ea typeface="Chelsea Market"/>
              </a:rPr>
              <a:t>Bring your own cultures and experiences to the page</a:t>
            </a:r>
            <a:endParaRPr b="0" lang="en-GB" sz="3000" spc="-1" strike="noStrike">
              <a:latin typeface="Arial"/>
            </a:endParaRPr>
          </a:p>
        </p:txBody>
      </p:sp>
      <p:sp>
        <p:nvSpPr>
          <p:cNvPr id="164" name="CustomShape 2"/>
          <p:cNvSpPr/>
          <p:nvPr/>
        </p:nvSpPr>
        <p:spPr>
          <a:xfrm>
            <a:off x="936000" y="1831680"/>
            <a:ext cx="5759640" cy="255996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So, actually, when I trace it right back, it’s not a surprise that I write the way I write, because it’s in my literary DNA so to speak, going right the way back to oral storytelling in Nigeria with my grandmother and cousins. That was really lovely. And we would eat, and share…”</a:t>
            </a:r>
            <a:endParaRPr b="0" lang="en-GB" sz="1400" spc="-1" strike="noStrike">
              <a:latin typeface="Arial"/>
            </a:endParaRPr>
          </a:p>
          <a:p>
            <a:pPr>
              <a:lnSpc>
                <a:spcPct val="115000"/>
              </a:lnSpc>
              <a:spcBef>
                <a:spcPts val="1599"/>
              </a:spcBef>
              <a:spcAft>
                <a:spcPts val="1599"/>
              </a:spcAft>
            </a:pPr>
            <a:endParaRPr b="0" lang="en-GB" sz="1400" spc="-1" strike="noStrike">
              <a:latin typeface="Arial"/>
            </a:endParaRPr>
          </a:p>
        </p:txBody>
      </p:sp>
      <p:pic>
        <p:nvPicPr>
          <p:cNvPr id="165" name="Google Shape;159;p26" descr=""/>
          <p:cNvPicPr/>
          <p:nvPr/>
        </p:nvPicPr>
        <p:blipFill>
          <a:blip r:embed="rId1"/>
          <a:stretch/>
        </p:blipFill>
        <p:spPr>
          <a:xfrm>
            <a:off x="6906960" y="1208160"/>
            <a:ext cx="2031840" cy="3137040"/>
          </a:xfrm>
          <a:prstGeom prst="rect">
            <a:avLst/>
          </a:prstGeom>
          <a:ln>
            <a:noFill/>
          </a:ln>
        </p:spPr>
      </p:pic>
      <p:sp>
        <p:nvSpPr>
          <p:cNvPr id="166" name="CustomShape 3"/>
          <p:cNvSpPr/>
          <p:nvPr/>
        </p:nvSpPr>
        <p:spPr>
          <a:xfrm>
            <a:off x="792000" y="4583520"/>
            <a:ext cx="2303640" cy="364680"/>
          </a:xfrm>
          <a:prstGeom prst="rect">
            <a:avLst/>
          </a:prstGeom>
          <a:solidFill>
            <a:srgbClr val="ffffff"/>
          </a:solid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000000"/>
                </a:solidFill>
                <a:latin typeface="Chelsea Market"/>
                <a:ea typeface="Chelsea Market"/>
              </a:rPr>
              <a:t>IRENOSEN OKOJIE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CustomShape 1"/>
          <p:cNvSpPr/>
          <p:nvPr/>
        </p:nvSpPr>
        <p:spPr>
          <a:xfrm>
            <a:off x="406440" y="180684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3600" spc="-1" strike="noStrike">
                <a:solidFill>
                  <a:srgbClr val="ffffff"/>
                </a:solidFill>
                <a:latin typeface="Chelsea Market"/>
                <a:ea typeface="Raleway"/>
              </a:rPr>
              <a:t>ARE THERE STORIES THAT </a:t>
            </a:r>
            <a:br/>
            <a:r>
              <a:rPr b="1" lang="en-GB" sz="3600" spc="-1" strike="noStrike">
                <a:solidFill>
                  <a:srgbClr val="ffffff"/>
                </a:solidFill>
                <a:latin typeface="Chelsea Market"/>
                <a:ea typeface="Raleway"/>
              </a:rPr>
              <a:t>HAVE BEEN SHARED WITH </a:t>
            </a:r>
            <a:br/>
            <a:r>
              <a:rPr b="1" lang="en-GB" sz="3600" spc="-1" strike="noStrike">
                <a:solidFill>
                  <a:srgbClr val="ffffff"/>
                </a:solidFill>
                <a:latin typeface="Chelsea Market"/>
                <a:ea typeface="Raleway"/>
              </a:rPr>
              <a:t>YOU IN YOUR FAMILY?</a:t>
            </a:r>
            <a:br/>
            <a:r>
              <a:rPr b="1" lang="en-GB" sz="3000" spc="-1" strike="noStrike">
                <a:solidFill>
                  <a:srgbClr val="ffffff"/>
                </a:solidFill>
                <a:latin typeface="Chelsea Market"/>
                <a:ea typeface="Raleway"/>
              </a:rPr>
              <a:t> </a:t>
            </a:r>
            <a:br/>
            <a:r>
              <a:rPr b="1" lang="en-GB" sz="1800" spc="-1" strike="noStrike">
                <a:solidFill>
                  <a:srgbClr val="ffffff"/>
                </a:solidFill>
                <a:latin typeface="Chelsea Market"/>
                <a:ea typeface="Raleway"/>
              </a:rPr>
              <a:t>Sometimes, we can inherit stories from family and friends, </a:t>
            </a:r>
            <a:br/>
            <a:r>
              <a:rPr b="1" lang="en-GB" sz="1800" spc="-1" strike="noStrike">
                <a:solidFill>
                  <a:srgbClr val="ffffff"/>
                </a:solidFill>
                <a:latin typeface="Chelsea Market"/>
                <a:ea typeface="Raleway"/>
              </a:rPr>
              <a:t>often linked to our culture, language and religion.</a:t>
            </a:r>
            <a:br/>
            <a:br/>
            <a:r>
              <a:rPr b="1" lang="en-GB" sz="1800" spc="-1" strike="noStrike">
                <a:solidFill>
                  <a:srgbClr val="ffffff"/>
                </a:solidFill>
                <a:latin typeface="Chelsea Market"/>
                <a:ea typeface="Raleway"/>
              </a:rPr>
              <a:t>By retelling and reimagining and sharing </a:t>
            </a:r>
            <a:br/>
            <a:r>
              <a:rPr b="1" lang="en-GB" sz="1800" spc="-1" strike="noStrike">
                <a:solidFill>
                  <a:srgbClr val="ffffff"/>
                </a:solidFill>
                <a:latin typeface="Chelsea Market"/>
                <a:ea typeface="Raleway"/>
              </a:rPr>
              <a:t>these stories, we keep them alive.</a:t>
            </a:r>
            <a:br/>
            <a:br/>
            <a:r>
              <a:rPr b="1" lang="en-GB" sz="1800" spc="-1" strike="noStrike">
                <a:solidFill>
                  <a:srgbClr val="ffffff"/>
                </a:solidFill>
                <a:latin typeface="Chelsea Market"/>
                <a:ea typeface="Raleway"/>
              </a:rPr>
              <a:t>SHARE SOME IDEAS BASED ON STORIES YOU HAVE HEARD.</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834480" y="24732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4</a:t>
            </a:r>
            <a:br/>
            <a:r>
              <a:rPr b="1" lang="en-GB" sz="3000" spc="-1" strike="noStrike">
                <a:solidFill>
                  <a:srgbClr val="000000"/>
                </a:solidFill>
                <a:latin typeface="Chelsea Market"/>
                <a:ea typeface="Chelsea Market"/>
              </a:rPr>
              <a:t>Own your space as a writer</a:t>
            </a:r>
            <a:endParaRPr b="0" lang="en-GB" sz="3000" spc="-1" strike="noStrike">
              <a:latin typeface="Arial"/>
            </a:endParaRPr>
          </a:p>
        </p:txBody>
      </p:sp>
      <p:sp>
        <p:nvSpPr>
          <p:cNvPr id="169" name="CustomShape 2"/>
          <p:cNvSpPr/>
          <p:nvPr/>
        </p:nvSpPr>
        <p:spPr>
          <a:xfrm>
            <a:off x="936000" y="1429920"/>
            <a:ext cx="5800680" cy="255996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And I think there is something that books can do, books have that power, you know. Which is why diverse stories are really important for, all sorts of audiences to have access to. Because I think through reading we create empathy, we see the commonalities, and all of that is really, really powerful. So I think that’s what want my readers to take away from my stories. It’s humanising characters on the fringes, showing them in a way that, they may not have seen them before.”</a:t>
            </a:r>
            <a:endParaRPr b="0" lang="en-GB" sz="1400" spc="-1" strike="noStrike">
              <a:latin typeface="Arial"/>
            </a:endParaRPr>
          </a:p>
        </p:txBody>
      </p:sp>
      <p:pic>
        <p:nvPicPr>
          <p:cNvPr id="170" name="Picture 2" descr=""/>
          <p:cNvPicPr/>
          <p:nvPr/>
        </p:nvPicPr>
        <p:blipFill>
          <a:blip r:embed="rId1"/>
          <a:stretch/>
        </p:blipFill>
        <p:spPr>
          <a:xfrm>
            <a:off x="6808320" y="1246320"/>
            <a:ext cx="1904040" cy="2856600"/>
          </a:xfrm>
          <a:prstGeom prst="rect">
            <a:avLst/>
          </a:prstGeom>
          <a:ln>
            <a:noFill/>
          </a:ln>
        </p:spPr>
      </p:pic>
      <p:sp>
        <p:nvSpPr>
          <p:cNvPr id="171" name="CustomShape 3"/>
          <p:cNvSpPr/>
          <p:nvPr/>
        </p:nvSpPr>
        <p:spPr>
          <a:xfrm>
            <a:off x="864000" y="4583160"/>
            <a:ext cx="2303640" cy="364680"/>
          </a:xfrm>
          <a:prstGeom prst="rect">
            <a:avLst/>
          </a:prstGeom>
          <a:solidFill>
            <a:srgbClr val="ffffff"/>
          </a:solid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000000"/>
                </a:solidFill>
                <a:latin typeface="Chelsea Market"/>
                <a:ea typeface="Chelsea Market"/>
              </a:rPr>
              <a:t>IRENOSEN OKOJIE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CustomShape 1"/>
          <p:cNvSpPr/>
          <p:nvPr/>
        </p:nvSpPr>
        <p:spPr>
          <a:xfrm>
            <a:off x="834480" y="24732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4</a:t>
            </a:r>
            <a:br/>
            <a:r>
              <a:rPr b="1" lang="en-GB" sz="3000" spc="-1" strike="noStrike">
                <a:solidFill>
                  <a:srgbClr val="000000"/>
                </a:solidFill>
                <a:latin typeface="Chelsea Market"/>
                <a:ea typeface="Chelsea Market"/>
              </a:rPr>
              <a:t>Own your space as a writer</a:t>
            </a:r>
            <a:endParaRPr b="0" lang="en-GB" sz="3000" spc="-1" strike="noStrike">
              <a:latin typeface="Arial"/>
            </a:endParaRPr>
          </a:p>
        </p:txBody>
      </p:sp>
      <p:sp>
        <p:nvSpPr>
          <p:cNvPr id="173" name="CustomShape 2"/>
          <p:cNvSpPr/>
          <p:nvPr/>
        </p:nvSpPr>
        <p:spPr>
          <a:xfrm>
            <a:off x="964080" y="1771920"/>
            <a:ext cx="5025600" cy="255996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So, yeah, I’d say, just have a bit of determination really, and write about what you know and what you love as well. Because, you know, I never thought I’d be able to make a living writing about West Ham, but, I actually have done in the end.”</a:t>
            </a:r>
            <a:endParaRPr b="0" lang="en-GB" sz="1400" spc="-1" strike="noStrike">
              <a:latin typeface="Arial"/>
            </a:endParaRPr>
          </a:p>
          <a:p>
            <a:pPr>
              <a:lnSpc>
                <a:spcPct val="115000"/>
              </a:lnSpc>
              <a:spcBef>
                <a:spcPts val="1599"/>
              </a:spcBef>
            </a:pPr>
            <a:endParaRPr b="0" lang="en-GB" sz="1400" spc="-1" strike="noStrike">
              <a:latin typeface="Arial"/>
            </a:endParaRPr>
          </a:p>
          <a:p>
            <a:pPr>
              <a:lnSpc>
                <a:spcPct val="115000"/>
              </a:lnSpc>
              <a:spcBef>
                <a:spcPts val="1599"/>
              </a:spcBef>
              <a:spcAft>
                <a:spcPts val="1599"/>
              </a:spcAft>
            </a:pPr>
            <a:endParaRPr b="0" lang="en-GB" sz="1400" spc="-1" strike="noStrike">
              <a:latin typeface="Arial"/>
            </a:endParaRPr>
          </a:p>
        </p:txBody>
      </p:sp>
      <p:pic>
        <p:nvPicPr>
          <p:cNvPr id="174" name="Google Shape;178;p29" descr=""/>
          <p:cNvPicPr/>
          <p:nvPr/>
        </p:nvPicPr>
        <p:blipFill>
          <a:blip r:embed="rId1"/>
          <a:stretch/>
        </p:blipFill>
        <p:spPr>
          <a:xfrm>
            <a:off x="6737400" y="1386360"/>
            <a:ext cx="2100960" cy="3175200"/>
          </a:xfrm>
          <a:prstGeom prst="rect">
            <a:avLst/>
          </a:prstGeom>
          <a:ln>
            <a:noFill/>
          </a:ln>
        </p:spPr>
      </p:pic>
      <p:sp>
        <p:nvSpPr>
          <p:cNvPr id="175" name="CustomShape 3"/>
          <p:cNvSpPr/>
          <p:nvPr/>
        </p:nvSpPr>
        <p:spPr>
          <a:xfrm>
            <a:off x="1152000" y="4536000"/>
            <a:ext cx="12654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1800" spc="-1" strike="noStrike">
                <a:solidFill>
                  <a:srgbClr val="000000"/>
                </a:solidFill>
                <a:latin typeface="Chelsea Market"/>
                <a:ea typeface="Chelsea Market"/>
              </a:rPr>
              <a:t>PETE MAY</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423720" y="180072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4800" spc="-1" strike="noStrike">
                <a:solidFill>
                  <a:srgbClr val="ffffff"/>
                </a:solidFill>
                <a:latin typeface="Chelsea Market"/>
                <a:ea typeface="Raleway"/>
              </a:rPr>
              <a:t>Let’s write.</a:t>
            </a:r>
            <a:br/>
            <a:r>
              <a:rPr b="1" lang="en-GB" sz="4800" spc="-1" strike="noStrike">
                <a:solidFill>
                  <a:srgbClr val="ffffff"/>
                </a:solidFill>
                <a:latin typeface="Chelsea Market"/>
                <a:ea typeface="Raleway"/>
              </a:rPr>
              <a:t> </a:t>
            </a:r>
            <a:r>
              <a:rPr b="1" lang="en-GB" sz="1800" spc="-1" strike="noStrike">
                <a:solidFill>
                  <a:srgbClr val="ffffff"/>
                </a:solidFill>
                <a:latin typeface="Chelsea Market"/>
                <a:ea typeface="Raleway"/>
              </a:rPr>
              <a:t>Use your locations, people and stories from your notes.</a:t>
            </a:r>
            <a:br/>
            <a:br/>
            <a:r>
              <a:rPr b="1" lang="en-GB" sz="1800" spc="-1" strike="noStrike">
                <a:solidFill>
                  <a:srgbClr val="ffffff"/>
                </a:solidFill>
                <a:latin typeface="Chelsea Market"/>
                <a:ea typeface="Raleway"/>
              </a:rPr>
              <a:t>What event could launch your short story?</a:t>
            </a:r>
            <a:br/>
            <a:br/>
            <a:r>
              <a:rPr b="1" lang="en-GB" sz="1800" spc="-1" strike="noStrike">
                <a:solidFill>
                  <a:srgbClr val="ffffff"/>
                </a:solidFill>
                <a:latin typeface="Chelsea Market"/>
                <a:ea typeface="Raleway"/>
              </a:rPr>
              <a:t>Describe the location in detail, so the readers </a:t>
            </a:r>
            <a:br/>
            <a:r>
              <a:rPr b="1" lang="en-GB" sz="1800" spc="-1" strike="noStrike">
                <a:solidFill>
                  <a:srgbClr val="ffffff"/>
                </a:solidFill>
                <a:latin typeface="Chelsea Market"/>
                <a:ea typeface="Raleway"/>
              </a:rPr>
              <a:t>can really imagine themselves there.</a:t>
            </a:r>
            <a:br/>
            <a:br/>
            <a:r>
              <a:rPr b="1" lang="en-GB" sz="1800" spc="-1" strike="noStrike">
                <a:solidFill>
                  <a:srgbClr val="ffffff"/>
                </a:solidFill>
                <a:latin typeface="Chelsea Market"/>
                <a:ea typeface="Raleway"/>
              </a:rPr>
              <a:t>Think about what makes your people unique, and share this.</a:t>
            </a:r>
            <a:b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CustomShape 1"/>
          <p:cNvSpPr/>
          <p:nvPr/>
        </p:nvSpPr>
        <p:spPr>
          <a:xfrm>
            <a:off x="386640" y="182304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4800" spc="-1" strike="noStrike">
                <a:solidFill>
                  <a:srgbClr val="ffffff"/>
                </a:solidFill>
                <a:latin typeface="Chelsea Market"/>
                <a:ea typeface="Raleway"/>
              </a:rPr>
              <a:t>Watch the video.</a:t>
            </a:r>
            <a:br/>
            <a:endParaRPr b="0" lang="en-GB" sz="4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2400120" y="576000"/>
            <a:ext cx="6320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Raleway"/>
              </a:rPr>
              <a:t>Why do people write?</a:t>
            </a:r>
            <a:endParaRPr b="0" lang="en-GB" sz="3000" spc="-1" strike="noStrike">
              <a:latin typeface="Arial"/>
            </a:endParaRPr>
          </a:p>
        </p:txBody>
      </p:sp>
      <p:sp>
        <p:nvSpPr>
          <p:cNvPr id="125" name="CustomShape 2"/>
          <p:cNvSpPr/>
          <p:nvPr/>
        </p:nvSpPr>
        <p:spPr>
          <a:xfrm>
            <a:off x="2410200" y="1595880"/>
            <a:ext cx="6320880" cy="300168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800" spc="-1" strike="noStrike">
                <a:solidFill>
                  <a:srgbClr val="000000"/>
                </a:solidFill>
                <a:latin typeface="Chelsea Market"/>
                <a:ea typeface="Lato"/>
              </a:rPr>
              <a:t>This is a simple question that can generate many answers.</a:t>
            </a:r>
            <a:endParaRPr b="0" lang="en-GB" sz="1800" spc="-1" strike="noStrike">
              <a:latin typeface="Arial"/>
            </a:endParaRPr>
          </a:p>
          <a:p>
            <a:pPr>
              <a:lnSpc>
                <a:spcPct val="115000"/>
              </a:lnSpc>
              <a:spcBef>
                <a:spcPts val="1599"/>
              </a:spcBef>
              <a:spcAft>
                <a:spcPts val="1599"/>
              </a:spcAft>
            </a:pPr>
            <a:r>
              <a:rPr b="0" lang="en-GB" sz="1800" spc="-1" strike="noStrike">
                <a:solidFill>
                  <a:srgbClr val="000000"/>
                </a:solidFill>
                <a:latin typeface="Chelsea Market"/>
                <a:ea typeface="Lato"/>
              </a:rPr>
              <a:t>Can you think of ten different reasons why somebody may choose to write?</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504000" y="581760"/>
            <a:ext cx="8207640" cy="634680"/>
          </a:xfrm>
          <a:prstGeom prst="rect">
            <a:avLst/>
          </a:prstGeom>
          <a:noFill/>
          <a:ln>
            <a:noFill/>
          </a:ln>
        </p:spPr>
        <p:style>
          <a:lnRef idx="0"/>
          <a:fillRef idx="0"/>
          <a:effectRef idx="0"/>
          <a:fontRef idx="minor"/>
        </p:style>
        <p:txBody>
          <a:bodyPr lIns="90000" rIns="90000" tIns="91440" bIns="91440">
            <a:noAutofit/>
          </a:bodyPr>
          <a:p>
            <a:pPr algn="ctr">
              <a:lnSpc>
                <a:spcPct val="100000"/>
              </a:lnSpc>
            </a:pPr>
            <a:r>
              <a:rPr b="1" lang="en-GB" sz="3000" spc="-1" strike="noStrike">
                <a:solidFill>
                  <a:srgbClr val="000000"/>
                </a:solidFill>
                <a:latin typeface="Chelsea Market"/>
                <a:ea typeface="Raleway"/>
              </a:rPr>
              <a:t>Photos of Newham writers</a:t>
            </a:r>
            <a:endParaRPr b="0" lang="en-GB" sz="3000" spc="-1" strike="noStrike">
              <a:latin typeface="Arial"/>
            </a:endParaRPr>
          </a:p>
        </p:txBody>
      </p:sp>
      <p:pic>
        <p:nvPicPr>
          <p:cNvPr id="127" name="Picture 2" descr=""/>
          <p:cNvPicPr/>
          <p:nvPr/>
        </p:nvPicPr>
        <p:blipFill>
          <a:blip r:embed="rId1"/>
          <a:stretch/>
        </p:blipFill>
        <p:spPr>
          <a:xfrm>
            <a:off x="506880" y="1360440"/>
            <a:ext cx="1841400" cy="2762280"/>
          </a:xfrm>
          <a:prstGeom prst="rect">
            <a:avLst/>
          </a:prstGeom>
          <a:ln>
            <a:noFill/>
          </a:ln>
        </p:spPr>
      </p:pic>
      <p:pic>
        <p:nvPicPr>
          <p:cNvPr id="128" name="Picture 4" descr=""/>
          <p:cNvPicPr/>
          <p:nvPr/>
        </p:nvPicPr>
        <p:blipFill>
          <a:blip r:embed="rId2"/>
          <a:stretch/>
        </p:blipFill>
        <p:spPr>
          <a:xfrm>
            <a:off x="2616120" y="1351440"/>
            <a:ext cx="1846800" cy="2771280"/>
          </a:xfrm>
          <a:prstGeom prst="rect">
            <a:avLst/>
          </a:prstGeom>
          <a:ln>
            <a:noFill/>
          </a:ln>
        </p:spPr>
      </p:pic>
      <p:pic>
        <p:nvPicPr>
          <p:cNvPr id="129" name="Picture 6" descr=""/>
          <p:cNvPicPr/>
          <p:nvPr/>
        </p:nvPicPr>
        <p:blipFill>
          <a:blip r:embed="rId3"/>
          <a:stretch/>
        </p:blipFill>
        <p:spPr>
          <a:xfrm>
            <a:off x="4731120" y="1352160"/>
            <a:ext cx="1846800" cy="2770560"/>
          </a:xfrm>
          <a:prstGeom prst="rect">
            <a:avLst/>
          </a:prstGeom>
          <a:ln>
            <a:noFill/>
          </a:ln>
        </p:spPr>
      </p:pic>
      <p:pic>
        <p:nvPicPr>
          <p:cNvPr id="130" name="Picture 10" descr=""/>
          <p:cNvPicPr/>
          <p:nvPr/>
        </p:nvPicPr>
        <p:blipFill>
          <a:blip r:embed="rId4"/>
          <a:stretch/>
        </p:blipFill>
        <p:spPr>
          <a:xfrm>
            <a:off x="6874200" y="1355400"/>
            <a:ext cx="1846800" cy="2767320"/>
          </a:xfrm>
          <a:prstGeom prst="rect">
            <a:avLst/>
          </a:prstGeom>
          <a:ln>
            <a:noFill/>
          </a:ln>
        </p:spPr>
      </p:pic>
      <p:sp>
        <p:nvSpPr>
          <p:cNvPr id="131" name="CustomShape 2"/>
          <p:cNvSpPr/>
          <p:nvPr/>
        </p:nvSpPr>
        <p:spPr>
          <a:xfrm>
            <a:off x="506880" y="4160520"/>
            <a:ext cx="1841400" cy="303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400" spc="-1" strike="noStrike">
                <a:solidFill>
                  <a:srgbClr val="000000"/>
                </a:solidFill>
                <a:latin typeface="Chelsea Market"/>
                <a:ea typeface="Arial"/>
              </a:rPr>
              <a:t>LUAN GOLDIE</a:t>
            </a:r>
            <a:endParaRPr b="0" lang="en-GB" sz="1400" spc="-1" strike="noStrike">
              <a:latin typeface="Arial"/>
            </a:endParaRPr>
          </a:p>
        </p:txBody>
      </p:sp>
      <p:sp>
        <p:nvSpPr>
          <p:cNvPr id="132" name="CustomShape 3"/>
          <p:cNvSpPr/>
          <p:nvPr/>
        </p:nvSpPr>
        <p:spPr>
          <a:xfrm>
            <a:off x="2592000" y="4176000"/>
            <a:ext cx="1871640" cy="303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400" spc="-1" strike="noStrike">
                <a:solidFill>
                  <a:srgbClr val="000000"/>
                </a:solidFill>
                <a:latin typeface="Chelsea Market"/>
                <a:ea typeface="Arial"/>
              </a:rPr>
              <a:t>VASEEM KHAN</a:t>
            </a:r>
            <a:endParaRPr b="0" lang="en-GB" sz="1400" spc="-1" strike="noStrike">
              <a:latin typeface="Arial"/>
            </a:endParaRPr>
          </a:p>
        </p:txBody>
      </p:sp>
      <p:sp>
        <p:nvSpPr>
          <p:cNvPr id="133" name="CustomShape 4"/>
          <p:cNvSpPr/>
          <p:nvPr/>
        </p:nvSpPr>
        <p:spPr>
          <a:xfrm>
            <a:off x="4722120" y="4176000"/>
            <a:ext cx="1901520" cy="303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400" spc="-1" strike="noStrike">
                <a:solidFill>
                  <a:srgbClr val="000000"/>
                </a:solidFill>
                <a:latin typeface="Chelsea Market"/>
                <a:ea typeface="Arial"/>
              </a:rPr>
              <a:t>IRENSOSEN OKOJIE</a:t>
            </a:r>
            <a:endParaRPr b="0" lang="en-GB" sz="1400" spc="-1" strike="noStrike">
              <a:latin typeface="Arial"/>
            </a:endParaRPr>
          </a:p>
        </p:txBody>
      </p:sp>
      <p:sp>
        <p:nvSpPr>
          <p:cNvPr id="134" name="CustomShape 5"/>
          <p:cNvSpPr/>
          <p:nvPr/>
        </p:nvSpPr>
        <p:spPr>
          <a:xfrm>
            <a:off x="6882120" y="4176000"/>
            <a:ext cx="1829520" cy="3031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400" spc="-1" strike="noStrike">
                <a:solidFill>
                  <a:srgbClr val="000000"/>
                </a:solidFill>
                <a:latin typeface="Chelsea Market"/>
                <a:ea typeface="Arial"/>
              </a:rPr>
              <a:t>SURESH SINGH</a:t>
            </a:r>
            <a:endParaRPr b="0" lang="en-GB"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406440" y="180684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4800" spc="-1" strike="noStrike">
                <a:solidFill>
                  <a:srgbClr val="ffffff"/>
                </a:solidFill>
                <a:latin typeface="Chelsea Market"/>
                <a:ea typeface="Raleway"/>
              </a:rPr>
              <a:t>Newham is a writing community.</a:t>
            </a:r>
            <a:br/>
            <a:r>
              <a:rPr b="1" lang="en-GB" sz="3000" spc="-1" strike="noStrike">
                <a:solidFill>
                  <a:srgbClr val="ffffff"/>
                </a:solidFill>
                <a:latin typeface="Chelsea Market"/>
                <a:ea typeface="Raleway"/>
              </a:rPr>
              <a:t> </a:t>
            </a:r>
            <a:br/>
            <a:r>
              <a:rPr b="1" lang="en-GB" sz="4800" spc="-1" strike="noStrike">
                <a:solidFill>
                  <a:srgbClr val="ffffff"/>
                </a:solidFill>
                <a:latin typeface="Chelsea Market"/>
                <a:ea typeface="Raleway"/>
              </a:rPr>
              <a:t>You can contribute</a:t>
            </a:r>
            <a:br/>
            <a:r>
              <a:rPr b="1" lang="en-GB" sz="4800" spc="-1" strike="noStrike">
                <a:solidFill>
                  <a:srgbClr val="ffffff"/>
                </a:solidFill>
                <a:latin typeface="Chelsea Market"/>
                <a:ea typeface="Raleway"/>
              </a:rPr>
              <a:t>towards it.</a:t>
            </a:r>
            <a:endParaRPr b="0" lang="en-GB" sz="4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2400120" y="576000"/>
            <a:ext cx="6320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Raleway"/>
              </a:rPr>
              <a:t>What will we do today?</a:t>
            </a:r>
            <a:endParaRPr b="0" lang="en-GB" sz="3000" spc="-1" strike="noStrike">
              <a:latin typeface="Arial"/>
            </a:endParaRPr>
          </a:p>
        </p:txBody>
      </p:sp>
      <p:sp>
        <p:nvSpPr>
          <p:cNvPr id="137" name="CustomShape 2"/>
          <p:cNvSpPr/>
          <p:nvPr/>
        </p:nvSpPr>
        <p:spPr>
          <a:xfrm>
            <a:off x="2376000" y="1296000"/>
            <a:ext cx="6119640" cy="338364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800" spc="-1" strike="noStrike">
                <a:solidFill>
                  <a:srgbClr val="000000"/>
                </a:solidFill>
                <a:latin typeface="Chelsea Market"/>
                <a:ea typeface="Lato"/>
              </a:rPr>
              <a:t>Today we will be experimenting with some creative writing, and the one main rule is this:</a:t>
            </a:r>
            <a:endParaRPr b="0" lang="en-GB" sz="1800" spc="-1" strike="noStrike">
              <a:latin typeface="Arial"/>
            </a:endParaRPr>
          </a:p>
          <a:p>
            <a:pPr>
              <a:lnSpc>
                <a:spcPct val="115000"/>
              </a:lnSpc>
              <a:spcBef>
                <a:spcPts val="1032"/>
              </a:spcBef>
            </a:pPr>
            <a:r>
              <a:rPr b="0" lang="en-GB" sz="1800" spc="-1" strike="noStrike">
                <a:solidFill>
                  <a:srgbClr val="000000"/>
                </a:solidFill>
                <a:latin typeface="Chelsea Market"/>
                <a:ea typeface="Lato"/>
              </a:rPr>
              <a:t>	</a:t>
            </a:r>
            <a:r>
              <a:rPr b="0" lang="en-GB" sz="1800" spc="-1" strike="noStrike">
                <a:solidFill>
                  <a:srgbClr val="000000"/>
                </a:solidFill>
                <a:latin typeface="Chelsea Market"/>
                <a:ea typeface="Lato"/>
              </a:rPr>
              <a:t>our stories will be set somewhere in Newham.</a:t>
            </a:r>
            <a:endParaRPr b="0" lang="en-GB" sz="1800" spc="-1" strike="noStrike">
              <a:latin typeface="Arial"/>
            </a:endParaRPr>
          </a:p>
          <a:p>
            <a:pPr>
              <a:lnSpc>
                <a:spcPct val="115000"/>
              </a:lnSpc>
              <a:spcBef>
                <a:spcPts val="1032"/>
              </a:spcBef>
            </a:pPr>
            <a:r>
              <a:rPr b="0" lang="en-GB" sz="1800" spc="-1" strike="noStrike">
                <a:solidFill>
                  <a:srgbClr val="000000"/>
                </a:solidFill>
                <a:latin typeface="Chelsea Market"/>
                <a:ea typeface="Lato"/>
              </a:rPr>
              <a:t>You already have a head full of stories, and many experiences you can use as fuel for your writing. Think about the people you know, and the places you know here.</a:t>
            </a:r>
            <a:endParaRPr b="0" lang="en-GB" sz="1800" spc="-1" strike="noStrike">
              <a:latin typeface="Arial"/>
            </a:endParaRPr>
          </a:p>
          <a:p>
            <a:pPr>
              <a:lnSpc>
                <a:spcPct val="115000"/>
              </a:lnSpc>
              <a:spcBef>
                <a:spcPts val="1032"/>
              </a:spcBef>
              <a:spcAft>
                <a:spcPts val="1032"/>
              </a:spcAft>
            </a:pPr>
            <a:r>
              <a:rPr b="0" lang="en-GB" sz="1800" spc="-1" strike="noStrike">
                <a:solidFill>
                  <a:srgbClr val="000000"/>
                </a:solidFill>
                <a:latin typeface="Chelsea Market"/>
                <a:ea typeface="Lato"/>
              </a:rPr>
              <a:t>You will be given tips and advice from some Newham writers...</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CustomShape 1"/>
          <p:cNvSpPr/>
          <p:nvPr/>
        </p:nvSpPr>
        <p:spPr>
          <a:xfrm>
            <a:off x="2400120" y="576000"/>
            <a:ext cx="6320880" cy="634680"/>
          </a:xfrm>
          <a:prstGeom prst="rect">
            <a:avLst/>
          </a:prstGeom>
          <a:noFill/>
          <a:ln>
            <a:noFill/>
          </a:ln>
        </p:spPr>
        <p:style>
          <a:lnRef idx="0"/>
          <a:fillRef idx="0"/>
          <a:effectRef idx="0"/>
          <a:fontRef idx="minor"/>
        </p:style>
      </p:sp>
      <p:sp>
        <p:nvSpPr>
          <p:cNvPr id="139" name="CustomShape 2"/>
          <p:cNvSpPr/>
          <p:nvPr/>
        </p:nvSpPr>
        <p:spPr>
          <a:xfrm>
            <a:off x="2410200" y="1595880"/>
            <a:ext cx="6320880" cy="3001680"/>
          </a:xfrm>
          <a:prstGeom prst="rect">
            <a:avLst/>
          </a:prstGeom>
          <a:noFill/>
          <a:ln>
            <a:noFill/>
          </a:ln>
        </p:spPr>
        <p:style>
          <a:lnRef idx="0"/>
          <a:fillRef idx="0"/>
          <a:effectRef idx="0"/>
          <a:fontRef idx="minor"/>
        </p:style>
      </p:sp>
      <p:pic>
        <p:nvPicPr>
          <p:cNvPr id="140" name="Google Shape;103;p18" descr=""/>
          <p:cNvPicPr/>
          <p:nvPr/>
        </p:nvPicPr>
        <p:blipFill>
          <a:blip r:embed="rId1"/>
          <a:stretch/>
        </p:blipFill>
        <p:spPr>
          <a:xfrm>
            <a:off x="-1800" y="-49680"/>
            <a:ext cx="3389040" cy="2541600"/>
          </a:xfrm>
          <a:prstGeom prst="rect">
            <a:avLst/>
          </a:prstGeom>
          <a:ln>
            <a:noFill/>
          </a:ln>
        </p:spPr>
      </p:pic>
      <p:pic>
        <p:nvPicPr>
          <p:cNvPr id="141" name="Google Shape;107;p18" descr=""/>
          <p:cNvPicPr/>
          <p:nvPr/>
        </p:nvPicPr>
        <p:blipFill>
          <a:blip r:embed="rId2"/>
          <a:stretch/>
        </p:blipFill>
        <p:spPr>
          <a:xfrm>
            <a:off x="-973800" y="2344320"/>
            <a:ext cx="4191840" cy="2798280"/>
          </a:xfrm>
          <a:prstGeom prst="rect">
            <a:avLst/>
          </a:prstGeom>
          <a:ln>
            <a:noFill/>
          </a:ln>
        </p:spPr>
      </p:pic>
      <p:pic>
        <p:nvPicPr>
          <p:cNvPr id="142" name="Google Shape;104;p18" descr=""/>
          <p:cNvPicPr/>
          <p:nvPr/>
        </p:nvPicPr>
        <p:blipFill>
          <a:blip r:embed="rId3"/>
          <a:stretch/>
        </p:blipFill>
        <p:spPr>
          <a:xfrm>
            <a:off x="5713200" y="0"/>
            <a:ext cx="3430080" cy="5142960"/>
          </a:xfrm>
          <a:prstGeom prst="rect">
            <a:avLst/>
          </a:prstGeom>
          <a:ln>
            <a:noFill/>
          </a:ln>
        </p:spPr>
      </p:pic>
      <p:pic>
        <p:nvPicPr>
          <p:cNvPr id="143" name="Google Shape;106;p18" descr=""/>
          <p:cNvPicPr/>
          <p:nvPr/>
        </p:nvPicPr>
        <p:blipFill>
          <a:blip r:embed="rId4"/>
          <a:stretch/>
        </p:blipFill>
        <p:spPr>
          <a:xfrm>
            <a:off x="3047760" y="2344320"/>
            <a:ext cx="3731400" cy="2798280"/>
          </a:xfrm>
          <a:prstGeom prst="rect">
            <a:avLst/>
          </a:prstGeom>
          <a:ln>
            <a:noFill/>
          </a:ln>
        </p:spPr>
      </p:pic>
      <p:pic>
        <p:nvPicPr>
          <p:cNvPr id="144" name="Google Shape;105;p18" descr=""/>
          <p:cNvPicPr/>
          <p:nvPr/>
        </p:nvPicPr>
        <p:blipFill>
          <a:blip r:embed="rId5"/>
          <a:stretch/>
        </p:blipFill>
        <p:spPr>
          <a:xfrm>
            <a:off x="2882160" y="14400"/>
            <a:ext cx="3389040" cy="254160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CustomShape 1"/>
          <p:cNvSpPr/>
          <p:nvPr/>
        </p:nvSpPr>
        <p:spPr>
          <a:xfrm>
            <a:off x="843120" y="57600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1</a:t>
            </a:r>
            <a:br/>
            <a:r>
              <a:rPr b="1" lang="en-GB" sz="3000" spc="-1" strike="noStrike">
                <a:solidFill>
                  <a:srgbClr val="000000"/>
                </a:solidFill>
                <a:latin typeface="Chelsea Market"/>
                <a:ea typeface="Chelsea Market"/>
              </a:rPr>
              <a:t>Be inspired by your local area</a:t>
            </a:r>
            <a:endParaRPr b="0" lang="en-GB" sz="3000" spc="-1" strike="noStrike">
              <a:latin typeface="Arial"/>
            </a:endParaRPr>
          </a:p>
        </p:txBody>
      </p:sp>
      <p:sp>
        <p:nvSpPr>
          <p:cNvPr id="146" name="CustomShape 2"/>
          <p:cNvSpPr/>
          <p:nvPr/>
        </p:nvSpPr>
        <p:spPr>
          <a:xfrm>
            <a:off x="786600" y="1869840"/>
            <a:ext cx="6330960" cy="276012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600" spc="-1" strike="noStrike">
                <a:solidFill>
                  <a:srgbClr val="000000"/>
                </a:solidFill>
                <a:latin typeface="Chelsea Market"/>
                <a:ea typeface="Chelsea Market"/>
              </a:rPr>
              <a:t>“</a:t>
            </a:r>
            <a:r>
              <a:rPr b="0" lang="en-GB" sz="1600" spc="-1" strike="noStrike">
                <a:solidFill>
                  <a:srgbClr val="000000"/>
                </a:solidFill>
                <a:latin typeface="Chelsea Market"/>
                <a:ea typeface="Chelsea Market"/>
              </a:rPr>
              <a:t>A plot is like a bus route. You need to know where you are going before you start. In a space like London, you find these overgrown cracks, concrete places, and you think ‘somebody should have built something there’, but they didn’t.</a:t>
            </a:r>
            <a:endParaRPr b="0" lang="en-GB" sz="1600" spc="-1" strike="noStrike">
              <a:latin typeface="Arial"/>
            </a:endParaRPr>
          </a:p>
          <a:p>
            <a:pPr>
              <a:lnSpc>
                <a:spcPct val="115000"/>
              </a:lnSpc>
              <a:spcBef>
                <a:spcPts val="1599"/>
              </a:spcBef>
            </a:pPr>
            <a:r>
              <a:rPr b="0" lang="en-GB" sz="1600" spc="-1" strike="noStrike">
                <a:solidFill>
                  <a:srgbClr val="000000"/>
                </a:solidFill>
                <a:latin typeface="Chelsea Market"/>
                <a:ea typeface="Chelsea Market"/>
              </a:rPr>
              <a:t>I became obsessed with these spaces that nobody knows really what they are. There’s something almost fantastical about the spaces between the spaces where we live.”</a:t>
            </a:r>
            <a:endParaRPr b="0" lang="en-GB" sz="1600" spc="-1" strike="noStrike">
              <a:latin typeface="Arial"/>
            </a:endParaRPr>
          </a:p>
          <a:p>
            <a:pPr>
              <a:lnSpc>
                <a:spcPct val="115000"/>
              </a:lnSpc>
              <a:spcBef>
                <a:spcPts val="1599"/>
              </a:spcBef>
              <a:spcAft>
                <a:spcPts val="1599"/>
              </a:spcAft>
            </a:pPr>
            <a:r>
              <a:rPr b="1" lang="en-GB" sz="1600" spc="-1" strike="noStrike">
                <a:solidFill>
                  <a:srgbClr val="000000"/>
                </a:solidFill>
                <a:latin typeface="Chelsea Market"/>
                <a:ea typeface="Chelsea Market"/>
              </a:rPr>
              <a:t>ANDREW LANE</a:t>
            </a:r>
            <a:endParaRPr b="0" lang="en-GB" sz="1600" spc="-1" strike="noStrike">
              <a:latin typeface="Arial"/>
            </a:endParaRPr>
          </a:p>
        </p:txBody>
      </p:sp>
      <p:pic>
        <p:nvPicPr>
          <p:cNvPr id="147" name="Google Shape;114;p19" descr=""/>
          <p:cNvPicPr/>
          <p:nvPr/>
        </p:nvPicPr>
        <p:blipFill>
          <a:blip r:embed="rId1"/>
          <a:stretch/>
        </p:blipFill>
        <p:spPr>
          <a:xfrm>
            <a:off x="7054200" y="1869840"/>
            <a:ext cx="1720080" cy="259380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843120" y="576000"/>
            <a:ext cx="7877880" cy="63468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en-GB" sz="3000" spc="-1" strike="noStrike">
                <a:solidFill>
                  <a:srgbClr val="000000"/>
                </a:solidFill>
                <a:latin typeface="Chelsea Market"/>
                <a:ea typeface="Chelsea Market"/>
              </a:rPr>
              <a:t>Tip 1</a:t>
            </a:r>
            <a:br/>
            <a:r>
              <a:rPr b="1" lang="en-GB" sz="3000" spc="-1" strike="noStrike">
                <a:solidFill>
                  <a:srgbClr val="000000"/>
                </a:solidFill>
                <a:latin typeface="Chelsea Market"/>
                <a:ea typeface="Chelsea Market"/>
              </a:rPr>
              <a:t>Be inspired by your local area</a:t>
            </a:r>
            <a:endParaRPr b="0" lang="en-GB" sz="3000" spc="-1" strike="noStrike">
              <a:latin typeface="Arial"/>
            </a:endParaRPr>
          </a:p>
        </p:txBody>
      </p:sp>
      <p:sp>
        <p:nvSpPr>
          <p:cNvPr id="149" name="CustomShape 2"/>
          <p:cNvSpPr/>
          <p:nvPr/>
        </p:nvSpPr>
        <p:spPr>
          <a:xfrm>
            <a:off x="786600" y="1869840"/>
            <a:ext cx="6374160" cy="2760120"/>
          </a:xfrm>
          <a:prstGeom prst="rect">
            <a:avLst/>
          </a:prstGeom>
          <a:noFill/>
          <a:ln>
            <a:noFill/>
          </a:ln>
        </p:spPr>
        <p:style>
          <a:lnRef idx="0"/>
          <a:fillRef idx="0"/>
          <a:effectRef idx="0"/>
          <a:fontRef idx="minor"/>
        </p:style>
        <p:txBody>
          <a:bodyPr lIns="90000" rIns="90000" tIns="91440" bIns="91440">
            <a:noAutofit/>
          </a:bodyPr>
          <a:p>
            <a:pPr>
              <a:lnSpc>
                <a:spcPct val="115000"/>
              </a:lnSpc>
            </a:pPr>
            <a:r>
              <a:rPr b="0" lang="en-GB" sz="1400" spc="-1" strike="noStrike">
                <a:solidFill>
                  <a:srgbClr val="000000"/>
                </a:solidFill>
                <a:latin typeface="Chelsea Market"/>
                <a:ea typeface="Chelsea Market"/>
              </a:rPr>
              <a:t>“</a:t>
            </a:r>
            <a:r>
              <a:rPr b="0" lang="en-GB" sz="1400" spc="-1" strike="noStrike">
                <a:solidFill>
                  <a:srgbClr val="000000"/>
                </a:solidFill>
                <a:latin typeface="Chelsea Market"/>
                <a:ea typeface="Chelsea Market"/>
              </a:rPr>
              <a:t>I’m about 14,000 words into writing my third book, set in Stratford. I could see the house and I could see the characters walking around Stratford because… because I spend a lot of time in Stratford.</a:t>
            </a:r>
            <a:endParaRPr b="0" lang="en-GB" sz="1400" spc="-1" strike="noStrike">
              <a:latin typeface="Arial"/>
            </a:endParaRPr>
          </a:p>
          <a:p>
            <a:pPr>
              <a:lnSpc>
                <a:spcPct val="115000"/>
              </a:lnSpc>
              <a:spcBef>
                <a:spcPts val="1599"/>
              </a:spcBef>
            </a:pPr>
            <a:r>
              <a:rPr b="0" lang="en-GB" sz="1400" spc="-1" strike="noStrike">
                <a:solidFill>
                  <a:srgbClr val="000000"/>
                </a:solidFill>
                <a:latin typeface="Chelsea Market"/>
                <a:ea typeface="Chelsea Market"/>
              </a:rPr>
              <a:t>I think it’s an interesting area, what it’s going through and how it’s changed. And the good changes. At the moment it is just overwhelmingly bad change - the amount of homeless people in Stratford at the moment. It’s going to be a big part of this next novel.”</a:t>
            </a:r>
            <a:endParaRPr b="0" lang="en-GB" sz="1400" spc="-1" strike="noStrike">
              <a:latin typeface="Arial"/>
            </a:endParaRPr>
          </a:p>
          <a:p>
            <a:pPr>
              <a:lnSpc>
                <a:spcPct val="115000"/>
              </a:lnSpc>
              <a:spcBef>
                <a:spcPts val="1599"/>
              </a:spcBef>
              <a:spcAft>
                <a:spcPts val="1599"/>
              </a:spcAft>
            </a:pPr>
            <a:r>
              <a:rPr b="1" lang="en-GB" sz="1800" spc="-1" strike="noStrike">
                <a:solidFill>
                  <a:srgbClr val="000000"/>
                </a:solidFill>
                <a:latin typeface="Chelsea Market"/>
                <a:ea typeface="Chelsea Market"/>
              </a:rPr>
              <a:t>LUAN GOLDIE</a:t>
            </a:r>
            <a:endParaRPr b="0" lang="en-GB" sz="1800" spc="-1" strike="noStrike">
              <a:latin typeface="Arial"/>
            </a:endParaRPr>
          </a:p>
        </p:txBody>
      </p:sp>
      <p:pic>
        <p:nvPicPr>
          <p:cNvPr id="150" name="Google Shape;121;p20" descr=""/>
          <p:cNvPicPr/>
          <p:nvPr/>
        </p:nvPicPr>
        <p:blipFill>
          <a:blip r:embed="rId1"/>
          <a:stretch/>
        </p:blipFill>
        <p:spPr>
          <a:xfrm>
            <a:off x="7261920" y="1968120"/>
            <a:ext cx="1676880" cy="256392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CustomShape 1"/>
          <p:cNvSpPr/>
          <p:nvPr/>
        </p:nvSpPr>
        <p:spPr>
          <a:xfrm>
            <a:off x="406440" y="1806840"/>
            <a:ext cx="8296200" cy="1541160"/>
          </a:xfrm>
          <a:prstGeom prst="rect">
            <a:avLst/>
          </a:prstGeom>
          <a:noFill/>
          <a:ln>
            <a:noFill/>
          </a:ln>
        </p:spPr>
        <p:style>
          <a:lnRef idx="0"/>
          <a:fillRef idx="0"/>
          <a:effectRef idx="0"/>
          <a:fontRef idx="minor"/>
        </p:style>
        <p:txBody>
          <a:bodyPr lIns="90000" rIns="90000" tIns="91440" bIns="91440" anchor="ctr">
            <a:noAutofit/>
          </a:bodyPr>
          <a:p>
            <a:pPr algn="ctr">
              <a:lnSpc>
                <a:spcPct val="100000"/>
              </a:lnSpc>
            </a:pPr>
            <a:r>
              <a:rPr b="1" lang="en-GB" sz="2400" spc="-1" strike="noStrike">
                <a:solidFill>
                  <a:srgbClr val="ffffff"/>
                </a:solidFill>
                <a:latin typeface="Chelsea Market"/>
                <a:ea typeface="Raleway"/>
              </a:rPr>
              <a:t>Action 1:</a:t>
            </a:r>
            <a:br/>
            <a:r>
              <a:rPr b="1" lang="en-GB" sz="2400" spc="-1" strike="noStrike">
                <a:solidFill>
                  <a:srgbClr val="ffffff"/>
                </a:solidFill>
                <a:latin typeface="Chelsea Market"/>
                <a:ea typeface="Raleway"/>
              </a:rPr>
              <a:t>Think of five really specific places you know</a:t>
            </a:r>
            <a:br/>
            <a:r>
              <a:rPr b="1" lang="en-GB" sz="2400" spc="-1" strike="noStrike">
                <a:solidFill>
                  <a:srgbClr val="ffffff"/>
                </a:solidFill>
                <a:latin typeface="Chelsea Market"/>
                <a:ea typeface="Raleway"/>
              </a:rPr>
              <a:t> well in Newham, and note them down.</a:t>
            </a:r>
            <a:br/>
            <a:br/>
            <a:r>
              <a:rPr b="1" lang="en-GB" sz="2400" spc="-1" strike="noStrike">
                <a:solidFill>
                  <a:srgbClr val="ffffff"/>
                </a:solidFill>
                <a:latin typeface="Chelsea Market"/>
                <a:ea typeface="Raleway"/>
              </a:rPr>
              <a:t>Maybe where your family shops.</a:t>
            </a:r>
            <a:br/>
            <a:r>
              <a:rPr b="1" lang="en-GB" sz="2400" spc="-1" strike="noStrike">
                <a:solidFill>
                  <a:srgbClr val="ffffff"/>
                </a:solidFill>
                <a:latin typeface="Chelsea Market"/>
                <a:ea typeface="Raleway"/>
              </a:rPr>
              <a:t>Maybe where your family live.</a:t>
            </a:r>
            <a:br/>
            <a:r>
              <a:rPr b="1" lang="en-GB" sz="2400" spc="-1" strike="noStrike">
                <a:solidFill>
                  <a:srgbClr val="ffffff"/>
                </a:solidFill>
                <a:latin typeface="Chelsea Market"/>
                <a:ea typeface="Raleway"/>
              </a:rPr>
              <a:t>Where do people go for fun?</a:t>
            </a:r>
            <a:br/>
            <a:r>
              <a:rPr b="1" lang="en-GB" sz="2400" spc="-1" strike="noStrike">
                <a:solidFill>
                  <a:srgbClr val="ffffff"/>
                </a:solidFill>
                <a:latin typeface="Chelsea Market"/>
                <a:ea typeface="Raleway"/>
              </a:rPr>
              <a:t>Which place excites you most?</a:t>
            </a:r>
            <a:br/>
            <a:r>
              <a:rPr b="1" lang="en-GB" sz="2400" spc="-1" strike="noStrike">
                <a:solidFill>
                  <a:srgbClr val="ffffff"/>
                </a:solidFill>
                <a:latin typeface="Chelsea Market"/>
                <a:ea typeface="Raleway"/>
              </a:rPr>
              <a:t>Which place scares you most?</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50</TotalTime>
  <Application>LibreOffice/6.2.5.2$MacOSX_X86_64 LibreOffice_project/1ec314fa52f458adc18c4f025c545a4e8b22c159</Application>
  <Words>1117</Words>
  <Paragraphs>84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en-GB</dc:language>
  <cp:lastModifiedBy>David Ceen</cp:lastModifiedBy>
  <dcterms:modified xsi:type="dcterms:W3CDTF">2020-04-12T00:09:20Z</dcterms:modified>
  <cp:revision>14</cp:revision>
  <dc:subject/>
  <dc:title>L3  Being a writer in Newham</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20</vt:i4>
  </property>
  <property fmtid="{D5CDD505-2E9C-101B-9397-08002B2CF9AE}" pid="8" name="PresentationFormat">
    <vt:lpwstr>On-screen Show (16:9)</vt:lpwstr>
  </property>
  <property fmtid="{D5CDD505-2E9C-101B-9397-08002B2CF9AE}" pid="9" name="ScaleCrop">
    <vt:bool>0</vt:bool>
  </property>
  <property fmtid="{D5CDD505-2E9C-101B-9397-08002B2CF9AE}" pid="10" name="ShareDoc">
    <vt:bool>0</vt:bool>
  </property>
  <property fmtid="{D5CDD505-2E9C-101B-9397-08002B2CF9AE}" pid="11" name="Slides">
    <vt:i4>20</vt:i4>
  </property>
</Properties>
</file>