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5.xml.rels" ContentType="application/vnd.openxmlformats-package.relationships+xml"/>
  <Override PartName="/ppt/notesSlides/notesSlide5.xml" ContentType="application/vnd.openxmlformats-officedocument.presentationml.notesSlide+xml"/>
  <Override PartName="/ppt/_rels/presentation.xml.rels" ContentType="application/vnd.openxmlformats-package.relationships+xml"/>
  <Override PartName="/ppt/media/image7.png" ContentType="image/png"/>
  <Override PartName="/ppt/media/image4.png" ContentType="image/png"/>
  <Override PartName="/ppt/media/image3.jpeg" ContentType="image/jpeg"/>
  <Override PartName="/ppt/media/image5.png" ContentType="image/png"/>
  <Override PartName="/ppt/media/image2.jpeg" ContentType="image/jpeg"/>
  <Override PartName="/ppt/media/image6.png" ContentType="image/png"/>
  <Override PartName="/ppt/media/image1.jpeg" ContentType="image/jpe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8BC80B0-EBAA-4231-9EA9-5E5CE3F294FB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800" cy="3427920"/>
          </a:xfrm>
          <a:prstGeom prst="rect">
            <a:avLst/>
          </a:prstGeom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rIns="0" tIns="91440" bIns="9144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en-GB" sz="1100" spc="-1" strike="noStrike">
                <a:latin typeface="Arial"/>
              </a:rPr>
              <a:t>Whilst this slide is showing, children explore the quotations in groups. These could be cut out, if not printed double sided.</a:t>
            </a:r>
            <a:endParaRPr b="0" lang="en-GB" sz="11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GB" sz="1100" spc="-1" strike="noStrike">
                <a:latin typeface="Arial"/>
              </a:rPr>
              <a:t>They can match them to the photocards.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65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477880" y="415800"/>
            <a:ext cx="62431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2477880" y="4740120"/>
            <a:ext cx="62431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425160" y="415800"/>
            <a:ext cx="182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65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25160" y="415800"/>
            <a:ext cx="8295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2"/>
          <p:cNvSpPr/>
          <p:nvPr/>
        </p:nvSpPr>
        <p:spPr>
          <a:xfrm>
            <a:off x="425160" y="4740120"/>
            <a:ext cx="8295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25160" y="4740120"/>
            <a:ext cx="8295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425160" y="415800"/>
            <a:ext cx="182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65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25160" y="415800"/>
            <a:ext cx="8295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"/>
          <p:cNvSpPr/>
          <p:nvPr/>
        </p:nvSpPr>
        <p:spPr>
          <a:xfrm>
            <a:off x="425160" y="4740120"/>
            <a:ext cx="8295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72000" y="0"/>
            <a:ext cx="4570920" cy="514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2"/>
          <p:cNvSpPr/>
          <p:nvPr/>
        </p:nvSpPr>
        <p:spPr>
          <a:xfrm>
            <a:off x="5029560" y="4495680"/>
            <a:ext cx="467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2341080" y="878760"/>
            <a:ext cx="6514560" cy="25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en-GB" sz="4800" spc="-1" strike="noStrike">
                <a:solidFill>
                  <a:srgbClr val="ffffff"/>
                </a:solidFill>
                <a:latin typeface="Chelsea Market"/>
                <a:ea typeface="Raleway"/>
              </a:rPr>
              <a:t>When is a bookshop more than just a bookshop?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816480" y="4192560"/>
            <a:ext cx="750996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ffffff"/>
                </a:solidFill>
                <a:latin typeface="Raleway"/>
                <a:ea typeface="Arial"/>
              </a:rPr>
              <a:t>Resources made by Otherwise Education for On the Record.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ffffff"/>
                </a:solidFill>
                <a:latin typeface="Raleway"/>
                <a:ea typeface="Arial"/>
              </a:rPr>
              <a:t>Portait photographs by Fatimah Zahmoul. Film by Patrice Etienne.  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52640" y="46800"/>
            <a:ext cx="4044240" cy="437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en-GB" sz="3200" spc="-1" strike="noStrike">
                <a:solidFill>
                  <a:srgbClr val="f46524"/>
                </a:solidFill>
                <a:latin typeface="Chelsea Market"/>
                <a:ea typeface="Raleway"/>
              </a:rPr>
              <a:t>Reading for Pleasure</a:t>
            </a:r>
            <a:br/>
            <a:br/>
            <a:r>
              <a:rPr b="1" lang="en-GB" sz="3200" spc="-1" strike="noStrike">
                <a:solidFill>
                  <a:srgbClr val="f46524"/>
                </a:solidFill>
                <a:latin typeface="Chelsea Market"/>
                <a:ea typeface="Raleway"/>
              </a:rPr>
              <a:t>Writing for Pleasure</a:t>
            </a:r>
            <a:br/>
            <a:br/>
            <a:r>
              <a:rPr b="1" lang="en-GB" sz="3200" spc="-1" strike="noStrike">
                <a:solidFill>
                  <a:srgbClr val="f46524"/>
                </a:solidFill>
                <a:latin typeface="Chelsea Market"/>
                <a:ea typeface="Raleway"/>
              </a:rPr>
              <a:t>The Literacy Life of Newham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4939560" y="724320"/>
            <a:ext cx="3835800" cy="369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15000"/>
              </a:lnSpc>
            </a:pPr>
            <a:r>
              <a:rPr b="0" lang="en-GB" sz="1600" spc="-1" strike="noStrike">
                <a:solidFill>
                  <a:srgbClr val="ffffff"/>
                </a:solidFill>
                <a:latin typeface="Chelsea Market"/>
                <a:ea typeface="Lato"/>
              </a:rPr>
              <a:t>Ready for our next lesson, start thinking about which books help tell the story of who you are.</a:t>
            </a:r>
            <a:endParaRPr b="0" lang="en-GB" sz="1600" spc="-1" strike="noStrike">
              <a:latin typeface="Arial"/>
            </a:endParaRPr>
          </a:p>
          <a:p>
            <a:pPr marL="347400" indent="-228240">
              <a:lnSpc>
                <a:spcPct val="115000"/>
              </a:lnSpc>
              <a:spcBef>
                <a:spcPts val="1599"/>
              </a:spcBef>
              <a:buClr>
                <a:srgbClr val="ffffff"/>
              </a:buClr>
              <a:buSzPct val="45000"/>
              <a:buFont typeface="Wingdings" charset="2"/>
              <a:buChar char=""/>
            </a:pPr>
            <a:r>
              <a:rPr b="0" lang="en-GB" sz="1600" spc="-1" strike="noStrike">
                <a:solidFill>
                  <a:srgbClr val="ffffff"/>
                </a:solidFill>
                <a:latin typeface="Chelsea Market"/>
                <a:ea typeface="Lato"/>
              </a:rPr>
              <a:t>What are your favourite books?</a:t>
            </a:r>
            <a:endParaRPr b="0" lang="en-GB" sz="1600" spc="-1" strike="noStrike">
              <a:latin typeface="Arial"/>
            </a:endParaRPr>
          </a:p>
          <a:p>
            <a:pPr marL="347400" indent="-228240">
              <a:lnSpc>
                <a:spcPct val="115000"/>
              </a:lnSpc>
              <a:buClr>
                <a:srgbClr val="ffffff"/>
              </a:buClr>
              <a:buSzPct val="45000"/>
              <a:buFont typeface="Wingdings" charset="2"/>
              <a:buChar char=""/>
            </a:pPr>
            <a:r>
              <a:rPr b="0" lang="en-GB" sz="1600" spc="-1" strike="noStrike">
                <a:solidFill>
                  <a:srgbClr val="ffffff"/>
                </a:solidFill>
                <a:latin typeface="Chelsea Market"/>
                <a:ea typeface="Lato"/>
              </a:rPr>
              <a:t>What do your family members read?</a:t>
            </a:r>
            <a:endParaRPr b="0" lang="en-GB" sz="1600" spc="-1" strike="noStrike">
              <a:latin typeface="Arial"/>
            </a:endParaRPr>
          </a:p>
          <a:p>
            <a:pPr marL="347400" indent="-228240">
              <a:lnSpc>
                <a:spcPct val="115000"/>
              </a:lnSpc>
              <a:buClr>
                <a:srgbClr val="ffffff"/>
              </a:buClr>
              <a:buSzPct val="45000"/>
              <a:buFont typeface="Wingdings" charset="2"/>
              <a:buChar char=""/>
            </a:pPr>
            <a:r>
              <a:rPr b="0" lang="en-GB" sz="1600" spc="-1" strike="noStrike">
                <a:solidFill>
                  <a:srgbClr val="ffffff"/>
                </a:solidFill>
                <a:latin typeface="Chelsea Market"/>
                <a:ea typeface="Lato"/>
              </a:rPr>
              <a:t>Where do you get your books?</a:t>
            </a:r>
            <a:endParaRPr b="0" lang="en-GB" sz="1600" spc="-1" strike="noStrike">
              <a:latin typeface="Arial"/>
            </a:endParaRPr>
          </a:p>
          <a:p>
            <a:pPr marL="347400" indent="-228240">
              <a:lnSpc>
                <a:spcPct val="115000"/>
              </a:lnSpc>
              <a:buClr>
                <a:srgbClr val="ffffff"/>
              </a:buClr>
              <a:buSzPct val="45000"/>
              <a:buFont typeface="Wingdings" charset="2"/>
              <a:buChar char=""/>
            </a:pPr>
            <a:r>
              <a:rPr b="0" lang="en-GB" sz="1600" spc="-1" strike="noStrike">
                <a:solidFill>
                  <a:srgbClr val="ffffff"/>
                </a:solidFill>
                <a:latin typeface="Chelsea Market"/>
                <a:ea typeface="Lato"/>
              </a:rPr>
              <a:t>How does reading help you?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77;p14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2720160" cy="4080600"/>
          </a:xfrm>
          <a:prstGeom prst="rect">
            <a:avLst/>
          </a:prstGeom>
          <a:ln>
            <a:noFill/>
          </a:ln>
        </p:spPr>
      </p:pic>
      <p:pic>
        <p:nvPicPr>
          <p:cNvPr id="248" name="Google Shape;78;p14" descr=""/>
          <p:cNvPicPr/>
          <p:nvPr/>
        </p:nvPicPr>
        <p:blipFill>
          <a:blip r:embed="rId2"/>
          <a:stretch/>
        </p:blipFill>
        <p:spPr>
          <a:xfrm>
            <a:off x="3154320" y="152280"/>
            <a:ext cx="2966040" cy="4080600"/>
          </a:xfrm>
          <a:prstGeom prst="rect">
            <a:avLst/>
          </a:prstGeom>
          <a:ln>
            <a:noFill/>
          </a:ln>
        </p:spPr>
      </p:pic>
      <p:pic>
        <p:nvPicPr>
          <p:cNvPr id="249" name="Google Shape;79;p14" descr=""/>
          <p:cNvPicPr/>
          <p:nvPr/>
        </p:nvPicPr>
        <p:blipFill>
          <a:blip r:embed="rId3"/>
          <a:stretch/>
        </p:blipFill>
        <p:spPr>
          <a:xfrm>
            <a:off x="6273720" y="152280"/>
            <a:ext cx="2716560" cy="4080600"/>
          </a:xfrm>
          <a:prstGeom prst="rect">
            <a:avLst/>
          </a:prstGeom>
          <a:ln>
            <a:noFill/>
          </a:ln>
        </p:spPr>
      </p:pic>
      <p:sp>
        <p:nvSpPr>
          <p:cNvPr id="250" name="CustomShape 1"/>
          <p:cNvSpPr/>
          <p:nvPr/>
        </p:nvSpPr>
        <p:spPr>
          <a:xfrm>
            <a:off x="1460520" y="4460400"/>
            <a:ext cx="6138000" cy="42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WHAT MIGHT LINK ALL OF THESE PEOPLE?</a:t>
            </a:r>
            <a:endParaRPr b="0" lang="en-GB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WHAT ARE THEIR SIMILARITIES AND DIFFERENCES?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85;p15" descr=""/>
          <p:cNvPicPr/>
          <p:nvPr/>
        </p:nvPicPr>
        <p:blipFill>
          <a:blip r:embed="rId1"/>
          <a:stretch/>
        </p:blipFill>
        <p:spPr>
          <a:xfrm>
            <a:off x="3744000" y="2880000"/>
            <a:ext cx="1463760" cy="1463760"/>
          </a:xfrm>
          <a:prstGeom prst="rect">
            <a:avLst/>
          </a:prstGeom>
          <a:ln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1368000" y="504000"/>
            <a:ext cx="6282000" cy="20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en-GB" sz="40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NEWHAM BOOKSHOP</a:t>
            </a: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How could so many different people be linked to a bookshop?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32000" y="1224000"/>
            <a:ext cx="8295840" cy="26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4800" spc="-1" strike="noStrike">
                <a:solidFill>
                  <a:srgbClr val="ffffff"/>
                </a:solidFill>
                <a:latin typeface="Chelsea Market"/>
                <a:ea typeface="Chelsea Market"/>
              </a:rPr>
              <a:t>What is a bookshop?</a:t>
            </a:r>
            <a:endParaRPr b="0" lang="en-GB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27960" y="3990600"/>
            <a:ext cx="8387640" cy="39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Let’s Learn</a:t>
            </a:r>
            <a:endParaRPr b="0" lang="en-GB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Some people from our photographs have things to say about Newham Bookshop.</a:t>
            </a:r>
            <a:endParaRPr b="0" lang="en-GB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How can a bookshop be more than just a shop for books?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255" name="Google Shape;97;p17" descr=""/>
          <p:cNvPicPr/>
          <p:nvPr/>
        </p:nvPicPr>
        <p:blipFill>
          <a:blip r:embed="rId1"/>
          <a:stretch/>
        </p:blipFill>
        <p:spPr>
          <a:xfrm>
            <a:off x="2172960" y="160560"/>
            <a:ext cx="4697640" cy="3524400"/>
          </a:xfrm>
          <a:prstGeom prst="rect">
            <a:avLst/>
          </a:prstGeom>
          <a:ln>
            <a:noFill/>
          </a:ln>
        </p:spPr>
      </p:pic>
      <p:sp>
        <p:nvSpPr>
          <p:cNvPr id="256" name="CustomShape 2"/>
          <p:cNvSpPr/>
          <p:nvPr/>
        </p:nvSpPr>
        <p:spPr>
          <a:xfrm>
            <a:off x="394200" y="2825280"/>
            <a:ext cx="1233360" cy="859680"/>
          </a:xfrm>
          <a:prstGeom prst="parallelogram">
            <a:avLst>
              <a:gd name="adj" fmla="val 25000"/>
            </a:avLst>
          </a:prstGeom>
          <a:solidFill>
            <a:schemeClr val="accen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Vivian Archer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7230240" y="655200"/>
            <a:ext cx="1485360" cy="859680"/>
          </a:xfrm>
          <a:prstGeom prst="parallelogram">
            <a:avLst>
              <a:gd name="adj" fmla="val 25000"/>
            </a:avLst>
          </a:prstGeom>
          <a:solidFill>
            <a:schemeClr val="accen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John Newman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 flipH="1">
            <a:off x="5901120" y="1512720"/>
            <a:ext cx="1338840" cy="62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5"/>
          <p:cNvSpPr/>
          <p:nvPr/>
        </p:nvSpPr>
        <p:spPr>
          <a:xfrm flipH="1" rot="10800000">
            <a:off x="1622520" y="2569680"/>
            <a:ext cx="3223080" cy="26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398520" y="172440"/>
            <a:ext cx="815220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a place to inspire children to read and write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211680" y="1396800"/>
            <a:ext cx="849960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r">
              <a:lnSpc>
                <a:spcPct val="100000"/>
              </a:lnSpc>
            </a:pPr>
            <a:r>
              <a:rPr b="0" lang="en-GB" sz="2800" spc="-1" strike="noStrike">
                <a:solidFill>
                  <a:srgbClr val="f46524"/>
                </a:solidFill>
                <a:latin typeface="Chelsea Market"/>
                <a:ea typeface="Chelsea Market"/>
              </a:rPr>
              <a:t>a community-minded place to make friends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351000" y="2176560"/>
            <a:ext cx="815220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GB" sz="30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a defender of the right for all people to be educated</a:t>
            </a:r>
            <a:endParaRPr b="0" lang="en-GB" sz="3000" spc="-1" strike="noStrike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559080" y="3205800"/>
            <a:ext cx="8152200" cy="74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r">
              <a:lnSpc>
                <a:spcPct val="100000"/>
              </a:lnSpc>
            </a:pPr>
            <a:r>
              <a:rPr b="0" lang="en-GB" sz="2800" spc="-1" strike="noStrike">
                <a:solidFill>
                  <a:srgbClr val="f46524"/>
                </a:solidFill>
                <a:latin typeface="Chelsea Market"/>
                <a:ea typeface="Chelsea Market"/>
              </a:rPr>
              <a:t>a proud guardian of our local history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398520" y="3823200"/>
            <a:ext cx="8152200" cy="11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en-GB" sz="30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a place to celebrate publishing your first book</a:t>
            </a:r>
            <a:endParaRPr b="0" lang="en-GB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115;p19" descr=""/>
          <p:cNvPicPr/>
          <p:nvPr/>
        </p:nvPicPr>
        <p:blipFill>
          <a:blip r:embed="rId1"/>
          <a:stretch/>
        </p:blipFill>
        <p:spPr>
          <a:xfrm>
            <a:off x="1440000" y="58320"/>
            <a:ext cx="6447600" cy="4837680"/>
          </a:xfrm>
          <a:prstGeom prst="rect">
            <a:avLst/>
          </a:prstGeom>
          <a:ln>
            <a:noFill/>
          </a:ln>
        </p:spPr>
      </p:pic>
      <p:sp>
        <p:nvSpPr>
          <p:cNvPr id="266" name="CustomShape 1"/>
          <p:cNvSpPr/>
          <p:nvPr/>
        </p:nvSpPr>
        <p:spPr>
          <a:xfrm>
            <a:off x="3168000" y="1964880"/>
            <a:ext cx="3027960" cy="13471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ffffff"/>
                </a:solidFill>
                <a:latin typeface="Chelsea Market"/>
                <a:ea typeface="Chelsea Market"/>
              </a:rPr>
              <a:t>  </a:t>
            </a:r>
            <a:endParaRPr b="0" lang="en-GB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Chelsea Market"/>
                <a:ea typeface="Chelsea Market"/>
              </a:rPr>
              <a:t>Newham Bookshop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Chelsea Market"/>
                <a:ea typeface="Chelsea Market"/>
              </a:rPr>
              <a:t>is all of these things and more.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121;p20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4723200" cy="4837680"/>
          </a:xfrm>
          <a:prstGeom prst="rect">
            <a:avLst/>
          </a:prstGeom>
          <a:ln>
            <a:noFill/>
          </a:ln>
        </p:spPr>
      </p:pic>
      <p:sp>
        <p:nvSpPr>
          <p:cNvPr id="268" name="CustomShape 1"/>
          <p:cNvSpPr/>
          <p:nvPr/>
        </p:nvSpPr>
        <p:spPr>
          <a:xfrm>
            <a:off x="5098680" y="822240"/>
            <a:ext cx="3758760" cy="363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Newham Bookshop is on Barking Road, in the heart of Newham.</a:t>
            </a:r>
            <a:endParaRPr b="0" lang="en-GB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It is a proud part of our local history.</a:t>
            </a:r>
            <a:endParaRPr b="0" lang="en-GB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helsea Market"/>
                <a:ea typeface="Chelsea Market"/>
              </a:rPr>
              <a:t>It belongs to you.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432000" y="1224000"/>
            <a:ext cx="8295840" cy="26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4800" spc="-1" strike="noStrike">
                <a:solidFill>
                  <a:srgbClr val="ffffff"/>
                </a:solidFill>
                <a:latin typeface="Chelsea Market"/>
                <a:ea typeface="Chelsea Market"/>
              </a:rPr>
              <a:t>Let’s go there...</a:t>
            </a:r>
            <a:br/>
            <a:r>
              <a:rPr b="1" lang="en-GB" sz="4800" spc="-1" strike="noStrike">
                <a:solidFill>
                  <a:srgbClr val="ffffff"/>
                </a:solidFill>
                <a:latin typeface="Chelsea Market"/>
                <a:ea typeface="Chelsea Market"/>
              </a:rPr>
              <a:t>watch the video.</a:t>
            </a:r>
            <a:endParaRPr b="0" lang="en-GB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Application>LibreOffice/6.2.5.2$MacOSX_X86_64 LibreOffice_project/1ec314fa52f458adc18c4f025c545a4e8b22c159</Application>
  <Words>315</Words>
  <Paragraphs>41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en-GB</dc:language>
  <cp:lastModifiedBy>David Ceen</cp:lastModifiedBy>
  <cp:lastPrinted>2020-04-11T22:28:07Z</cp:lastPrinted>
  <dcterms:modified xsi:type="dcterms:W3CDTF">2020-04-11T22:29:26Z</dcterms:modified>
  <cp:revision>8</cp:revision>
  <dc:subject/>
  <dc:title>When is a bookshop more than just a bookshop?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10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